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922A7AD-8544-4BF4-A799-CC5E10A224F7}">
  <a:tblStyle styleId="{7922A7AD-8544-4BF4-A799-CC5E10A224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81dcbabe9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g581dcbabe9_1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581dcbabe9_8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581dcbabe9_8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81dcbabe9_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81dcbabe9_8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81dcbabe9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581dcbabe9_8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81dcbabe9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81dcbabe9_8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81dcbabe9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81dcbabe9_8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1dcbabe9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81dcbabe9_8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81dcbabe9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81dcbabe9_8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81dcbabe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581dcbabe9_8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1dcbabe9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581dcbabe9_8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81dcbabe9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81dcbabe9_8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1dcba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81dcbabe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1dcbab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81dcbabe9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81dcbab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81dcbabe9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81dcbab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81dcbabe9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81dcbabe9_8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581dcbabe9_8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81dcbabe9_8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81dcbabe9_8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81dcbabe9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581dcbabe9_8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81dcbabe9_8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581dcbabe9_8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81dcbabe9_8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581dcbabe9_8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81dcbabe9_8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581dcbabe9_8_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81dcbabe9_8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81dcbabe9_8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81dcbabe9_8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581dcbabe9_8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81dcbabe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81dcbabe9_5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81dcbabe9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581dcbabe9_5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81dcbabe9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581dcbabe9_5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81dcbabe9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581dcbabe9_5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81dcbabe9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81dcbabe9_5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81dcbabe9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581dcbabe9_9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81dcbabe9_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581dcbabe9_9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81dcbabe9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581dcbabe9_9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81dcbabe9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581dcbabe9_9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81dcbabe9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81dcbabe9_9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581dcbabe9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81dcbabe9_9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81dcbabe9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581dcbabe9_9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581dcbabe9_9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81dcbabe9_9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81dcbabe9_9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581dcbabe9_9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81dcbabe9_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581dcbabe9_9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81dcbabe9_9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581dcbabe9_9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81dcbabe9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581dcbabe9_9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81dcbabe9_9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581dcbabe9_9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81dcbabe9_9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581dcbabe9_9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81dcbabe9_9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581dcbabe9_9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81dcbabe9_9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581dcbabe9_9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81dcbabe9_9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581dcbabe9_9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81dcbabe9_9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581dcbabe9_9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81dcbabe9_9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581dcbabe9_9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81dcbabe9_9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581dcbabe9_9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81dcbab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581dcbabe9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581dcbab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581dcbabe9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81dcbabe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581dcbabe9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581dcbabe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581dcbabe9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81dcbabe9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581dcbabe9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81dcbabe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581dcbabe9_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81dcbabe9_9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581dcbabe9_9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81dcbabe9_9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581dcbabe9_9_3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81dcbabe9_9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581dcbabe9_9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81dcbabe9_9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581dcbabe9_9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81dcbabe9_9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581dcbabe9_9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81dcbabe9_9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g581dcbabe9_9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81dcbabe9_9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581dcbabe9_9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81dcbabe9_9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581dcbabe9_9_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81dcbabe9_9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581dcbabe9_9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81dcbabe9_9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581dcbabe9_9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81dcbabe9_9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581dcbabe9_9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81dcbabe9_9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581dcbabe9_9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81dcbabe9_9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581dcbabe9_9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81dcbabe9_9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581dcbabe9_9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81dcbabe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581dcbabe9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81dcbabe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581dcbabe9_1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81dcbabe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581dcbabe9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81dcbab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581dcbabe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81dcbabe9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581dcbabe9_1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81dcbabe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581dcbabe9_1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81dcbabe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581dcbabe9_3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81dcbabe9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581dcbabe9_3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81dcbabe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581dcbabe9_3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81dcbabe9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581dcbabe9_3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81dcbabe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581dcbabe9_1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81dcbabe9_5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581dcbabe9_5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81dcbabe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g581dcbabe9_1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81dcbabe9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581dcbabe9_1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581dcbabe9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581dcbabe9_1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81dcbab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581dcbabe9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81dcbabe9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581dcbabe9_4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81dcbabe9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581dcbabe9_4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81dcbabe9_4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581dcbabe9_4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81dcbabe9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g581dcbabe9_4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81dcbabe9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581dcbabe9_1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0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2.png"/><Relationship Id="rId4" Type="http://schemas.openxmlformats.org/officeDocument/2006/relationships/image" Target="../media/image1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55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8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Relationship Id="rId4" Type="http://schemas.openxmlformats.org/officeDocument/2006/relationships/image" Target="../media/image81.png"/><Relationship Id="rId5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Relationship Id="rId4" Type="http://schemas.openxmlformats.org/officeDocument/2006/relationships/image" Target="../media/image74.png"/><Relationship Id="rId5" Type="http://schemas.openxmlformats.org/officeDocument/2006/relationships/image" Target="../media/image114.png"/><Relationship Id="rId6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Relationship Id="rId5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5.png"/><Relationship Id="rId4" Type="http://schemas.openxmlformats.org/officeDocument/2006/relationships/image" Target="../media/image96.png"/><Relationship Id="rId5" Type="http://schemas.openxmlformats.org/officeDocument/2006/relationships/image" Target="../media/image4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5" Type="http://schemas.openxmlformats.org/officeDocument/2006/relationships/image" Target="../media/image1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0.jpg"/><Relationship Id="rId4" Type="http://schemas.openxmlformats.org/officeDocument/2006/relationships/image" Target="../media/image104.png"/><Relationship Id="rId5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image" Target="../media/image4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1.png"/><Relationship Id="rId4" Type="http://schemas.openxmlformats.org/officeDocument/2006/relationships/image" Target="../media/image109.png"/><Relationship Id="rId5" Type="http://schemas.openxmlformats.org/officeDocument/2006/relationships/image" Target="../media/image108.png"/><Relationship Id="rId6" Type="http://schemas.openxmlformats.org/officeDocument/2006/relationships/image" Target="../media/image112.png"/><Relationship Id="rId7" Type="http://schemas.openxmlformats.org/officeDocument/2006/relationships/image" Target="../media/image4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0.png"/><Relationship Id="rId4" Type="http://schemas.openxmlformats.org/officeDocument/2006/relationships/image" Target="../media/image106.png"/><Relationship Id="rId5" Type="http://schemas.openxmlformats.org/officeDocument/2006/relationships/image" Target="../media/image123.png"/><Relationship Id="rId6" Type="http://schemas.openxmlformats.org/officeDocument/2006/relationships/image" Target="../media/image1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1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Relationship Id="rId5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492369" y="559752"/>
            <a:ext cx="11090030" cy="6117771"/>
            <a:chOff x="757691" y="740229"/>
            <a:chExt cx="9324893" cy="5688238"/>
          </a:xfrm>
        </p:grpSpPr>
        <p:sp>
          <p:nvSpPr>
            <p:cNvPr id="89" name="Google Shape;89;p13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2" name="Google Shape;92;p13"/>
          <p:cNvSpPr/>
          <p:nvPr/>
        </p:nvSpPr>
        <p:spPr>
          <a:xfrm>
            <a:off x="621413" y="902535"/>
            <a:ext cx="74049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3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 데이터베이스 설계 </a:t>
            </a:r>
            <a:r>
              <a:rPr b="1" i="1" lang="ko-KR" sz="2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 b="1" i="1" sz="24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6749716" y="1239253"/>
            <a:ext cx="4078705" cy="4427621"/>
          </a:xfrm>
          <a:custGeom>
            <a:rect b="b" l="l" r="r" t="t"/>
            <a:pathLst>
              <a:path extrusionOk="0" h="4427621" w="4078705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cap="flat" cmpd="sng" w="19050">
            <a:solidFill>
              <a:srgbClr val="64BEC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9712" y="1022546"/>
            <a:ext cx="833350" cy="8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9679" y="3583659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3047" y="2180259"/>
            <a:ext cx="833349" cy="8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6025" y="4885496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5538" y="5208754"/>
            <a:ext cx="813832" cy="81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79171" y="4050511"/>
            <a:ext cx="808656" cy="80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34408" y="2529200"/>
            <a:ext cx="848007" cy="84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191074" y="5208754"/>
            <a:ext cx="782682" cy="782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2939435" y="3345233"/>
            <a:ext cx="5460494" cy="2293567"/>
          </a:xfrm>
          <a:custGeom>
            <a:rect b="b" l="l" r="r" t="t"/>
            <a:pathLst>
              <a:path extrusionOk="0" h="1900518" w="4607858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cap="flat" cmpd="sng" w="19050">
            <a:solidFill>
              <a:srgbClr val="64BECD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4" name="Google Shape;104;p13"/>
          <p:cNvGrpSpPr/>
          <p:nvPr/>
        </p:nvGrpSpPr>
        <p:grpSpPr>
          <a:xfrm>
            <a:off x="898958" y="3171970"/>
            <a:ext cx="2236945" cy="3163591"/>
            <a:chOff x="1766" y="469"/>
            <a:chExt cx="2892" cy="4090"/>
          </a:xfrm>
        </p:grpSpPr>
        <p:sp>
          <p:nvSpPr>
            <p:cNvPr id="105" name="Google Shape;105;p13"/>
            <p:cNvSpPr/>
            <p:nvPr/>
          </p:nvSpPr>
          <p:spPr>
            <a:xfrm>
              <a:off x="2099" y="1615"/>
              <a:ext cx="990" cy="2944"/>
            </a:xfrm>
            <a:custGeom>
              <a:rect b="b" l="l" r="r" t="t"/>
              <a:pathLst>
                <a:path extrusionOk="0" h="8833" w="297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577" y="1854"/>
              <a:ext cx="392" cy="111"/>
            </a:xfrm>
            <a:custGeom>
              <a:rect b="b" l="l" r="r" t="t"/>
              <a:pathLst>
                <a:path extrusionOk="0" h="332" w="1177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286" y="2844"/>
              <a:ext cx="393" cy="111"/>
            </a:xfrm>
            <a:custGeom>
              <a:rect b="b" l="l" r="r" t="t"/>
              <a:pathLst>
                <a:path extrusionOk="0" h="333" w="1177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962" y="3988"/>
              <a:ext cx="393" cy="111"/>
            </a:xfrm>
            <a:custGeom>
              <a:rect b="b" l="l" r="r" t="t"/>
              <a:pathLst>
                <a:path extrusionOk="0" h="333" w="1178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2209" y="1624"/>
              <a:ext cx="882" cy="2935"/>
            </a:xfrm>
            <a:custGeom>
              <a:rect b="b" l="l" r="r" t="t"/>
              <a:pathLst>
                <a:path extrusionOk="0" h="8807" w="2644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3080" y="1589"/>
              <a:ext cx="998" cy="2970"/>
            </a:xfrm>
            <a:custGeom>
              <a:rect b="b" l="l" r="r" t="t"/>
              <a:pathLst>
                <a:path extrusionOk="0" h="8910" w="2995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3473" y="4150"/>
              <a:ext cx="486" cy="170"/>
            </a:xfrm>
            <a:custGeom>
              <a:rect b="b" l="l" r="r" t="t"/>
              <a:pathLst>
                <a:path extrusionOk="0" h="512" w="1458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310" y="3569"/>
              <a:ext cx="478" cy="120"/>
            </a:xfrm>
            <a:custGeom>
              <a:rect b="b" l="l" r="r" t="t"/>
              <a:pathLst>
                <a:path extrusionOk="0" h="359" w="1433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3148" y="2921"/>
              <a:ext cx="427" cy="119"/>
            </a:xfrm>
            <a:custGeom>
              <a:rect b="b" l="l" r="r" t="t"/>
              <a:pathLst>
                <a:path extrusionOk="0" h="358" w="1279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003" y="2366"/>
              <a:ext cx="435" cy="111"/>
            </a:xfrm>
            <a:custGeom>
              <a:rect b="b" l="l" r="r" t="t"/>
              <a:pathLst>
                <a:path extrusionOk="0" h="333" w="1304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2866" y="1837"/>
              <a:ext cx="376" cy="111"/>
            </a:xfrm>
            <a:custGeom>
              <a:rect b="b" l="l" r="r" t="t"/>
              <a:pathLst>
                <a:path extrusionOk="0" h="333" w="1128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089" y="1588"/>
              <a:ext cx="1015" cy="2971"/>
            </a:xfrm>
            <a:custGeom>
              <a:rect b="b" l="l" r="r" t="t"/>
              <a:pathLst>
                <a:path extrusionOk="0" h="8914" w="3045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766" y="1547"/>
              <a:ext cx="939" cy="3012"/>
            </a:xfrm>
            <a:custGeom>
              <a:rect b="b" l="l" r="r" t="t"/>
              <a:pathLst>
                <a:path extrusionOk="0" h="9038" w="2816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868" y="1555"/>
              <a:ext cx="847" cy="3004"/>
            </a:xfrm>
            <a:custGeom>
              <a:rect b="b" l="l" r="r" t="t"/>
              <a:pathLst>
                <a:path extrusionOk="0" h="9012" w="2541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696" y="1521"/>
              <a:ext cx="827" cy="3038"/>
            </a:xfrm>
            <a:custGeom>
              <a:rect b="b" l="l" r="r" t="t"/>
              <a:pathLst>
                <a:path extrusionOk="0" h="9114" w="2482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05" y="1521"/>
              <a:ext cx="844" cy="3038"/>
            </a:xfrm>
            <a:custGeom>
              <a:rect b="b" l="l" r="r" t="t"/>
              <a:pathLst>
                <a:path extrusionOk="0" h="9114" w="253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0" y="1956"/>
              <a:ext cx="251" cy="321"/>
            </a:xfrm>
            <a:custGeom>
              <a:rect b="b" l="l" r="r" t="t"/>
              <a:pathLst>
                <a:path extrusionOk="0" h="963" w="75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583" y="3305"/>
              <a:ext cx="77" cy="162"/>
            </a:xfrm>
            <a:custGeom>
              <a:rect b="b" l="l" r="r" t="t"/>
              <a:pathLst>
                <a:path extrusionOk="0" h="487" w="231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404" y="3483"/>
              <a:ext cx="222" cy="140"/>
            </a:xfrm>
            <a:custGeom>
              <a:rect b="b" l="l" r="r" t="t"/>
              <a:pathLst>
                <a:path extrusionOk="0" h="422" w="667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397" y="3228"/>
              <a:ext cx="239" cy="355"/>
            </a:xfrm>
            <a:custGeom>
              <a:rect b="b" l="l" r="r" t="t"/>
              <a:pathLst>
                <a:path extrusionOk="0" h="1065" w="719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592" y="4133"/>
              <a:ext cx="256" cy="102"/>
            </a:xfrm>
            <a:custGeom>
              <a:rect b="b" l="l" r="r" t="t"/>
              <a:pathLst>
                <a:path extrusionOk="0" h="307" w="769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592" y="3979"/>
              <a:ext cx="256" cy="236"/>
            </a:xfrm>
            <a:custGeom>
              <a:rect b="b" l="l" r="r" t="t"/>
              <a:pathLst>
                <a:path extrusionOk="0" h="707" w="769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884" y="1023"/>
              <a:ext cx="460" cy="1010"/>
            </a:xfrm>
            <a:custGeom>
              <a:rect b="b" l="l" r="r" t="t"/>
              <a:pathLst>
                <a:path extrusionOk="0" h="3029" w="1382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814" y="1649"/>
              <a:ext cx="708" cy="794"/>
            </a:xfrm>
            <a:custGeom>
              <a:rect b="b" l="l" r="r" t="t"/>
              <a:pathLst>
                <a:path extrusionOk="0" h="2382" w="2124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3164" y="1914"/>
              <a:ext cx="938" cy="2227"/>
            </a:xfrm>
            <a:custGeom>
              <a:rect b="b" l="l" r="r" t="t"/>
              <a:pathLst>
                <a:path extrusionOk="0" h="6682" w="281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618" y="513"/>
              <a:ext cx="418" cy="667"/>
            </a:xfrm>
            <a:custGeom>
              <a:rect b="b" l="l" r="r" t="t"/>
              <a:pathLst>
                <a:path extrusionOk="0" h="2001" w="1254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3438" y="1018"/>
              <a:ext cx="760" cy="1001"/>
            </a:xfrm>
            <a:custGeom>
              <a:rect b="b" l="l" r="r" t="t"/>
              <a:pathLst>
                <a:path extrusionOk="0" h="3003" w="2279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3201" y="971"/>
              <a:ext cx="374" cy="1591"/>
            </a:xfrm>
            <a:custGeom>
              <a:rect b="b" l="l" r="r" t="t"/>
              <a:pathLst>
                <a:path extrusionOk="0" h="4775" w="1121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4240" y="603"/>
              <a:ext cx="60" cy="47"/>
            </a:xfrm>
            <a:custGeom>
              <a:rect b="b" l="l" r="r" t="t"/>
              <a:pathLst>
                <a:path extrusionOk="0" h="142" w="179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4049" y="676"/>
              <a:ext cx="166" cy="77"/>
            </a:xfrm>
            <a:custGeom>
              <a:rect b="b" l="l" r="r" t="t"/>
              <a:pathLst>
                <a:path extrusionOk="0" h="231" w="497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101" y="632"/>
              <a:ext cx="284" cy="130"/>
            </a:xfrm>
            <a:custGeom>
              <a:rect b="b" l="l" r="r" t="t"/>
              <a:pathLst>
                <a:path extrusionOk="0" h="388" w="854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324" y="628"/>
              <a:ext cx="53" cy="119"/>
            </a:xfrm>
            <a:custGeom>
              <a:rect b="b" l="l" r="r" t="t"/>
              <a:pathLst>
                <a:path extrusionOk="0" h="356" w="159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4327" y="652"/>
              <a:ext cx="35" cy="85"/>
            </a:xfrm>
            <a:custGeom>
              <a:rect b="b" l="l" r="r" t="t"/>
              <a:pathLst>
                <a:path extrusionOk="0" h="254" w="105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349" y="662"/>
              <a:ext cx="18" cy="35"/>
            </a:xfrm>
            <a:custGeom>
              <a:rect b="b" l="l" r="r" t="t"/>
              <a:pathLst>
                <a:path extrusionOk="0" h="103" w="52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325" y="634"/>
              <a:ext cx="60" cy="111"/>
            </a:xfrm>
            <a:custGeom>
              <a:rect b="b" l="l" r="r" t="t"/>
              <a:pathLst>
                <a:path extrusionOk="0" h="333" w="18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38" y="634"/>
              <a:ext cx="166" cy="76"/>
            </a:xfrm>
            <a:custGeom>
              <a:rect b="b" l="l" r="r" t="t"/>
              <a:pathLst>
                <a:path extrusionOk="0" h="230" w="497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3990" y="598"/>
              <a:ext cx="276" cy="121"/>
            </a:xfrm>
            <a:custGeom>
              <a:rect b="b" l="l" r="r" t="t"/>
              <a:pathLst>
                <a:path extrusionOk="0" h="363" w="828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213" y="596"/>
              <a:ext cx="52" cy="119"/>
            </a:xfrm>
            <a:custGeom>
              <a:rect b="b" l="l" r="r" t="t"/>
              <a:pathLst>
                <a:path extrusionOk="0" h="355" w="158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214" y="612"/>
              <a:ext cx="35" cy="84"/>
            </a:xfrm>
            <a:custGeom>
              <a:rect b="b" l="l" r="r" t="t"/>
              <a:pathLst>
                <a:path extrusionOk="0" h="253" w="106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236" y="622"/>
              <a:ext cx="18" cy="34"/>
            </a:xfrm>
            <a:custGeom>
              <a:rect b="b" l="l" r="r" t="t"/>
              <a:pathLst>
                <a:path extrusionOk="0" h="102" w="54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206" y="591"/>
              <a:ext cx="60" cy="111"/>
            </a:xfrm>
            <a:custGeom>
              <a:rect b="b" l="l" r="r" t="t"/>
              <a:pathLst>
                <a:path extrusionOk="0" h="332" w="18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087" y="725"/>
              <a:ext cx="367" cy="241"/>
            </a:xfrm>
            <a:custGeom>
              <a:rect b="b" l="l" r="r" t="t"/>
              <a:pathLst>
                <a:path extrusionOk="0" h="724" w="110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138" y="588"/>
              <a:ext cx="60" cy="20"/>
            </a:xfrm>
            <a:custGeom>
              <a:rect b="b" l="l" r="r" t="t"/>
              <a:pathLst>
                <a:path extrusionOk="0" h="62" w="18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567" y="469"/>
              <a:ext cx="411" cy="446"/>
            </a:xfrm>
            <a:custGeom>
              <a:rect b="b" l="l" r="r" t="t"/>
              <a:pathLst>
                <a:path extrusionOk="0" h="1339" w="1235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677" y="693"/>
              <a:ext cx="77" cy="111"/>
            </a:xfrm>
            <a:custGeom>
              <a:rect b="b" l="l" r="r" t="t"/>
              <a:pathLst>
                <a:path extrusionOk="0" h="332" w="23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54" y="855"/>
              <a:ext cx="256" cy="145"/>
            </a:xfrm>
            <a:custGeom>
              <a:rect b="b" l="l" r="r" t="t"/>
              <a:pathLst>
                <a:path extrusionOk="0" h="435" w="769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240" y="753"/>
              <a:ext cx="188" cy="162"/>
            </a:xfrm>
            <a:custGeom>
              <a:rect b="b" l="l" r="r" t="t"/>
              <a:pathLst>
                <a:path extrusionOk="0" h="486" w="563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129" y="762"/>
              <a:ext cx="529" cy="640"/>
            </a:xfrm>
            <a:custGeom>
              <a:rect b="b" l="l" r="r" t="t"/>
              <a:pathLst>
                <a:path extrusionOk="0" h="1920" w="1588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82" y="992"/>
              <a:ext cx="623" cy="1451"/>
            </a:xfrm>
            <a:custGeom>
              <a:rect b="b" l="l" r="r" t="t"/>
              <a:pathLst>
                <a:path extrusionOk="0" h="4352" w="1869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7" y="1009"/>
              <a:ext cx="94" cy="179"/>
            </a:xfrm>
            <a:custGeom>
              <a:rect b="b" l="l" r="r" t="t"/>
              <a:pathLst>
                <a:path extrusionOk="0" h="537" w="282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600" y="907"/>
              <a:ext cx="197" cy="239"/>
            </a:xfrm>
            <a:custGeom>
              <a:rect b="b" l="l" r="r" t="t"/>
              <a:pathLst>
                <a:path extrusionOk="0" h="718" w="59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438" y="941"/>
              <a:ext cx="188" cy="896"/>
            </a:xfrm>
            <a:custGeom>
              <a:rect b="b" l="l" r="r" t="t"/>
              <a:pathLst>
                <a:path extrusionOk="0" h="2688" w="565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888" y="1026"/>
              <a:ext cx="224" cy="708"/>
            </a:xfrm>
            <a:custGeom>
              <a:rect b="b" l="l" r="r" t="t"/>
              <a:pathLst>
                <a:path extrusionOk="0" h="2124" w="672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2602" y="1495"/>
              <a:ext cx="205" cy="205"/>
            </a:xfrm>
            <a:custGeom>
              <a:rect b="b" l="l" r="r" t="t"/>
              <a:pathLst>
                <a:path extrusionOk="0" h="615" w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628" y="1513"/>
              <a:ext cx="154" cy="171"/>
            </a:xfrm>
            <a:custGeom>
              <a:rect b="b" l="l" r="r" t="t"/>
              <a:pathLst>
                <a:path extrusionOk="0" h="513" w="461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0" name="Google Shape;160;p13"/>
          <p:cNvGrpSpPr/>
          <p:nvPr/>
        </p:nvGrpSpPr>
        <p:grpSpPr>
          <a:xfrm>
            <a:off x="926098" y="3171970"/>
            <a:ext cx="2206847" cy="3121025"/>
            <a:chOff x="1766" y="469"/>
            <a:chExt cx="2892" cy="4090"/>
          </a:xfrm>
        </p:grpSpPr>
        <p:sp>
          <p:nvSpPr>
            <p:cNvPr id="161" name="Google Shape;161;p13"/>
            <p:cNvSpPr/>
            <p:nvPr/>
          </p:nvSpPr>
          <p:spPr>
            <a:xfrm>
              <a:off x="2099" y="1615"/>
              <a:ext cx="990" cy="2944"/>
            </a:xfrm>
            <a:custGeom>
              <a:rect b="b" l="l" r="r" t="t"/>
              <a:pathLst>
                <a:path extrusionOk="0" h="8833" w="2970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2577" y="1854"/>
              <a:ext cx="392" cy="111"/>
            </a:xfrm>
            <a:custGeom>
              <a:rect b="b" l="l" r="r" t="t"/>
              <a:pathLst>
                <a:path extrusionOk="0" h="332" w="1177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286" y="2844"/>
              <a:ext cx="393" cy="111"/>
            </a:xfrm>
            <a:custGeom>
              <a:rect b="b" l="l" r="r" t="t"/>
              <a:pathLst>
                <a:path extrusionOk="0" h="333" w="1177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1962" y="3988"/>
              <a:ext cx="393" cy="111"/>
            </a:xfrm>
            <a:custGeom>
              <a:rect b="b" l="l" r="r" t="t"/>
              <a:pathLst>
                <a:path extrusionOk="0" h="333" w="1178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209" y="1624"/>
              <a:ext cx="882" cy="2935"/>
            </a:xfrm>
            <a:custGeom>
              <a:rect b="b" l="l" r="r" t="t"/>
              <a:pathLst>
                <a:path extrusionOk="0" h="8807" w="2644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3080" y="1589"/>
              <a:ext cx="998" cy="2970"/>
            </a:xfrm>
            <a:custGeom>
              <a:rect b="b" l="l" r="r" t="t"/>
              <a:pathLst>
                <a:path extrusionOk="0" h="8910" w="2995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473" y="4150"/>
              <a:ext cx="486" cy="170"/>
            </a:xfrm>
            <a:custGeom>
              <a:rect b="b" l="l" r="r" t="t"/>
              <a:pathLst>
                <a:path extrusionOk="0" h="512" w="1458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310" y="3569"/>
              <a:ext cx="478" cy="120"/>
            </a:xfrm>
            <a:custGeom>
              <a:rect b="b" l="l" r="r" t="t"/>
              <a:pathLst>
                <a:path extrusionOk="0" h="359" w="1433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148" y="2921"/>
              <a:ext cx="427" cy="119"/>
            </a:xfrm>
            <a:custGeom>
              <a:rect b="b" l="l" r="r" t="t"/>
              <a:pathLst>
                <a:path extrusionOk="0" h="358" w="1279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003" y="2366"/>
              <a:ext cx="435" cy="111"/>
            </a:xfrm>
            <a:custGeom>
              <a:rect b="b" l="l" r="r" t="t"/>
              <a:pathLst>
                <a:path extrusionOk="0" h="333" w="1304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866" y="1837"/>
              <a:ext cx="376" cy="111"/>
            </a:xfrm>
            <a:custGeom>
              <a:rect b="b" l="l" r="r" t="t"/>
              <a:pathLst>
                <a:path extrusionOk="0" h="333" w="1128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089" y="1588"/>
              <a:ext cx="1015" cy="2971"/>
            </a:xfrm>
            <a:custGeom>
              <a:rect b="b" l="l" r="r" t="t"/>
              <a:pathLst>
                <a:path extrusionOk="0" h="8914" w="3045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1766" y="1547"/>
              <a:ext cx="939" cy="3012"/>
            </a:xfrm>
            <a:custGeom>
              <a:rect b="b" l="l" r="r" t="t"/>
              <a:pathLst>
                <a:path extrusionOk="0" h="9038" w="2816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1868" y="1555"/>
              <a:ext cx="847" cy="3004"/>
            </a:xfrm>
            <a:custGeom>
              <a:rect b="b" l="l" r="r" t="t"/>
              <a:pathLst>
                <a:path extrusionOk="0" h="9012" w="2541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696" y="1521"/>
              <a:ext cx="827" cy="3038"/>
            </a:xfrm>
            <a:custGeom>
              <a:rect b="b" l="l" r="r" t="t"/>
              <a:pathLst>
                <a:path extrusionOk="0" h="9114" w="2482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705" y="1521"/>
              <a:ext cx="844" cy="3038"/>
            </a:xfrm>
            <a:custGeom>
              <a:rect b="b" l="l" r="r" t="t"/>
              <a:pathLst>
                <a:path extrusionOk="0" h="9114" w="253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820" y="1956"/>
              <a:ext cx="251" cy="321"/>
            </a:xfrm>
            <a:custGeom>
              <a:rect b="b" l="l" r="r" t="t"/>
              <a:pathLst>
                <a:path extrusionOk="0" h="963" w="75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583" y="3305"/>
              <a:ext cx="77" cy="162"/>
            </a:xfrm>
            <a:custGeom>
              <a:rect b="b" l="l" r="r" t="t"/>
              <a:pathLst>
                <a:path extrusionOk="0" h="487" w="231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3404" y="3483"/>
              <a:ext cx="222" cy="140"/>
            </a:xfrm>
            <a:custGeom>
              <a:rect b="b" l="l" r="r" t="t"/>
              <a:pathLst>
                <a:path extrusionOk="0" h="422" w="667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3397" y="3228"/>
              <a:ext cx="239" cy="355"/>
            </a:xfrm>
            <a:custGeom>
              <a:rect b="b" l="l" r="r" t="t"/>
              <a:pathLst>
                <a:path extrusionOk="0" h="1065" w="719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3592" y="4133"/>
              <a:ext cx="256" cy="102"/>
            </a:xfrm>
            <a:custGeom>
              <a:rect b="b" l="l" r="r" t="t"/>
              <a:pathLst>
                <a:path extrusionOk="0" h="307" w="769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592" y="3979"/>
              <a:ext cx="256" cy="236"/>
            </a:xfrm>
            <a:custGeom>
              <a:rect b="b" l="l" r="r" t="t"/>
              <a:pathLst>
                <a:path extrusionOk="0" h="707" w="769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2884" y="1023"/>
              <a:ext cx="460" cy="1010"/>
            </a:xfrm>
            <a:custGeom>
              <a:rect b="b" l="l" r="r" t="t"/>
              <a:pathLst>
                <a:path extrusionOk="0" h="3029" w="1382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3814" y="1649"/>
              <a:ext cx="708" cy="794"/>
            </a:xfrm>
            <a:custGeom>
              <a:rect b="b" l="l" r="r" t="t"/>
              <a:pathLst>
                <a:path extrusionOk="0" h="2382" w="2124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3164" y="1914"/>
              <a:ext cx="938" cy="2227"/>
            </a:xfrm>
            <a:custGeom>
              <a:rect b="b" l="l" r="r" t="t"/>
              <a:pathLst>
                <a:path extrusionOk="0" h="6682" w="281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3618" y="513"/>
              <a:ext cx="418" cy="667"/>
            </a:xfrm>
            <a:custGeom>
              <a:rect b="b" l="l" r="r" t="t"/>
              <a:pathLst>
                <a:path extrusionOk="0" h="2001" w="1254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438" y="1018"/>
              <a:ext cx="760" cy="1001"/>
            </a:xfrm>
            <a:custGeom>
              <a:rect b="b" l="l" r="r" t="t"/>
              <a:pathLst>
                <a:path extrusionOk="0" h="3003" w="2279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201" y="971"/>
              <a:ext cx="374" cy="1591"/>
            </a:xfrm>
            <a:custGeom>
              <a:rect b="b" l="l" r="r" t="t"/>
              <a:pathLst>
                <a:path extrusionOk="0" h="4775" w="1121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240" y="603"/>
              <a:ext cx="60" cy="47"/>
            </a:xfrm>
            <a:custGeom>
              <a:rect b="b" l="l" r="r" t="t"/>
              <a:pathLst>
                <a:path extrusionOk="0" h="142" w="179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049" y="676"/>
              <a:ext cx="166" cy="77"/>
            </a:xfrm>
            <a:custGeom>
              <a:rect b="b" l="l" r="r" t="t"/>
              <a:pathLst>
                <a:path extrusionOk="0" h="231" w="497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101" y="632"/>
              <a:ext cx="284" cy="130"/>
            </a:xfrm>
            <a:custGeom>
              <a:rect b="b" l="l" r="r" t="t"/>
              <a:pathLst>
                <a:path extrusionOk="0" h="388" w="854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324" y="628"/>
              <a:ext cx="53" cy="119"/>
            </a:xfrm>
            <a:custGeom>
              <a:rect b="b" l="l" r="r" t="t"/>
              <a:pathLst>
                <a:path extrusionOk="0" h="356" w="159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327" y="652"/>
              <a:ext cx="35" cy="85"/>
            </a:xfrm>
            <a:custGeom>
              <a:rect b="b" l="l" r="r" t="t"/>
              <a:pathLst>
                <a:path extrusionOk="0" h="254" w="105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4349" y="662"/>
              <a:ext cx="18" cy="35"/>
            </a:xfrm>
            <a:custGeom>
              <a:rect b="b" l="l" r="r" t="t"/>
              <a:pathLst>
                <a:path extrusionOk="0" h="103" w="52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325" y="634"/>
              <a:ext cx="60" cy="111"/>
            </a:xfrm>
            <a:custGeom>
              <a:rect b="b" l="l" r="r" t="t"/>
              <a:pathLst>
                <a:path extrusionOk="0" h="333" w="180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3938" y="634"/>
              <a:ext cx="166" cy="76"/>
            </a:xfrm>
            <a:custGeom>
              <a:rect b="b" l="l" r="r" t="t"/>
              <a:pathLst>
                <a:path extrusionOk="0" h="230" w="497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3990" y="598"/>
              <a:ext cx="276" cy="121"/>
            </a:xfrm>
            <a:custGeom>
              <a:rect b="b" l="l" r="r" t="t"/>
              <a:pathLst>
                <a:path extrusionOk="0" h="363" w="828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213" y="596"/>
              <a:ext cx="52" cy="119"/>
            </a:xfrm>
            <a:custGeom>
              <a:rect b="b" l="l" r="r" t="t"/>
              <a:pathLst>
                <a:path extrusionOk="0" h="355" w="158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214" y="612"/>
              <a:ext cx="35" cy="84"/>
            </a:xfrm>
            <a:custGeom>
              <a:rect b="b" l="l" r="r" t="t"/>
              <a:pathLst>
                <a:path extrusionOk="0" h="253" w="106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236" y="622"/>
              <a:ext cx="18" cy="34"/>
            </a:xfrm>
            <a:custGeom>
              <a:rect b="b" l="l" r="r" t="t"/>
              <a:pathLst>
                <a:path extrusionOk="0" h="102" w="54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4206" y="591"/>
              <a:ext cx="60" cy="111"/>
            </a:xfrm>
            <a:custGeom>
              <a:rect b="b" l="l" r="r" t="t"/>
              <a:pathLst>
                <a:path extrusionOk="0" h="332" w="180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4087" y="725"/>
              <a:ext cx="367" cy="241"/>
            </a:xfrm>
            <a:custGeom>
              <a:rect b="b" l="l" r="r" t="t"/>
              <a:pathLst>
                <a:path extrusionOk="0" h="724" w="1100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4138" y="588"/>
              <a:ext cx="60" cy="20"/>
            </a:xfrm>
            <a:custGeom>
              <a:rect b="b" l="l" r="r" t="t"/>
              <a:pathLst>
                <a:path extrusionOk="0" h="62" w="180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567" y="469"/>
              <a:ext cx="411" cy="446"/>
            </a:xfrm>
            <a:custGeom>
              <a:rect b="b" l="l" r="r" t="t"/>
              <a:pathLst>
                <a:path extrusionOk="0" h="1339" w="1235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3677" y="693"/>
              <a:ext cx="77" cy="111"/>
            </a:xfrm>
            <a:custGeom>
              <a:rect b="b" l="l" r="r" t="t"/>
              <a:pathLst>
                <a:path extrusionOk="0" h="332" w="230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3754" y="855"/>
              <a:ext cx="256" cy="145"/>
            </a:xfrm>
            <a:custGeom>
              <a:rect b="b" l="l" r="r" t="t"/>
              <a:pathLst>
                <a:path extrusionOk="0" h="435" w="769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4240" y="753"/>
              <a:ext cx="188" cy="162"/>
            </a:xfrm>
            <a:custGeom>
              <a:rect b="b" l="l" r="r" t="t"/>
              <a:pathLst>
                <a:path extrusionOk="0" h="486" w="563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129" y="762"/>
              <a:ext cx="529" cy="640"/>
            </a:xfrm>
            <a:custGeom>
              <a:rect b="b" l="l" r="r" t="t"/>
              <a:pathLst>
                <a:path extrusionOk="0" h="1920" w="1588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3882" y="992"/>
              <a:ext cx="623" cy="1451"/>
            </a:xfrm>
            <a:custGeom>
              <a:rect b="b" l="l" r="r" t="t"/>
              <a:pathLst>
                <a:path extrusionOk="0" h="4352" w="1869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3797" y="1009"/>
              <a:ext cx="94" cy="179"/>
            </a:xfrm>
            <a:custGeom>
              <a:rect b="b" l="l" r="r" t="t"/>
              <a:pathLst>
                <a:path extrusionOk="0" h="537" w="282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3600" y="907"/>
              <a:ext cx="197" cy="239"/>
            </a:xfrm>
            <a:custGeom>
              <a:rect b="b" l="l" r="r" t="t"/>
              <a:pathLst>
                <a:path extrusionOk="0" h="718" w="590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438" y="941"/>
              <a:ext cx="188" cy="896"/>
            </a:xfrm>
            <a:custGeom>
              <a:rect b="b" l="l" r="r" t="t"/>
              <a:pathLst>
                <a:path extrusionOk="0" h="2688" w="565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3888" y="1026"/>
              <a:ext cx="224" cy="708"/>
            </a:xfrm>
            <a:custGeom>
              <a:rect b="b" l="l" r="r" t="t"/>
              <a:pathLst>
                <a:path extrusionOk="0" h="2124" w="672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2602" y="1495"/>
              <a:ext cx="205" cy="205"/>
            </a:xfrm>
            <a:custGeom>
              <a:rect b="b" l="l" r="r" t="t"/>
              <a:pathLst>
                <a:path extrusionOk="0" h="615" w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2628" y="1513"/>
              <a:ext cx="154" cy="171"/>
            </a:xfrm>
            <a:custGeom>
              <a:rect b="b" l="l" r="r" t="t"/>
              <a:pathLst>
                <a:path extrusionOk="0" h="513" w="461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6" name="Google Shape;216;p13"/>
          <p:cNvSpPr/>
          <p:nvPr/>
        </p:nvSpPr>
        <p:spPr>
          <a:xfrm>
            <a:off x="2209800" y="1893135"/>
            <a:ext cx="5448300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51B0C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강부경, 김병준, 설유경, 엄현철, 이상민, 정우진</a:t>
            </a:r>
            <a:endParaRPr b="1" sz="1800">
              <a:solidFill>
                <a:srgbClr val="51B0C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2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30" name="Google Shape;330;p22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교육생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499433" y="955684"/>
            <a:ext cx="6096000" cy="8309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교육생은 한 개의 과정만을 등록해서 수강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한 개의 과정 내에는 여러 개의 과목을 수강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 기간이 끝나지 않은 교육생 / 중도탈락 처리된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일부 과목만 수강했다고 가정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교육생이 로그인에 성공 시 출력되는 데이터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 개인의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수강한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정보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과목별로 목록 형태로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배점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성적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 시험 날짜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6342552" y="607721"/>
            <a:ext cx="5266266" cy="11172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성적이 등록되지 않은 과목이 있는 경우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 정보는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점수는 NULL값으로 표시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매일 근태 관리를 기록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출근 1회, 퇴근 1회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본인의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전체,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다른 교육생의 현황은 조회할 수 없다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병가, 기타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11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88" name="Google Shape;1488;p11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89" name="Google Shape;1489;p11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0" name="Google Shape;1490;p11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1" name="Google Shape;1491;p11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92" name="Google Shape;1492;p11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93" name="Google Shape;149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25" y="818863"/>
            <a:ext cx="10134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225" y="1221450"/>
            <a:ext cx="10086975" cy="45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12"/>
          <p:cNvSpPr txBox="1"/>
          <p:nvPr/>
        </p:nvSpPr>
        <p:spPr>
          <a:xfrm>
            <a:off x="1266400" y="5209300"/>
            <a:ext cx="4538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선택 과목 시험문제, 정답 확인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0" name="Google Shape;1500;p11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501" name="Google Shape;1501;p11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502" name="Google Shape;1502;p11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3" name="Google Shape;1503;p11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4" name="Google Shape;1504;p11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05" name="Google Shape;1505;p11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113"/>
          <p:cNvSpPr txBox="1"/>
          <p:nvPr/>
        </p:nvSpPr>
        <p:spPr>
          <a:xfrm>
            <a:off x="901600" y="2331400"/>
            <a:ext cx="88176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       시연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3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41" name="Google Shape;341;p23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4" name="Google Shape;344;p23"/>
          <p:cNvSpPr/>
          <p:nvPr/>
        </p:nvSpPr>
        <p:spPr>
          <a:xfrm>
            <a:off x="744445" y="787380"/>
            <a:ext cx="4399055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2 ERD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3" y="1201400"/>
            <a:ext cx="9610426" cy="52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51" name="Google Shape;351;p2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52" name="Google Shape;352;p2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2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55" name="Google Shape;355;p2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Login</a:t>
              </a:r>
              <a:endParaRPr/>
            </a:p>
          </p:txBody>
        </p:sp>
      </p:grpSp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262" y="4084800"/>
            <a:ext cx="4696800" cy="13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850" y="1797074"/>
            <a:ext cx="4817225" cy="1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00" y="1344413"/>
            <a:ext cx="5620400" cy="45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2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64" name="Google Shape;364;p2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65" name="Google Shape;365;p2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68" name="Google Shape;368;p2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/>
            </a:p>
          </p:txBody>
        </p:sp>
      </p:grpSp>
      <p:sp>
        <p:nvSpPr>
          <p:cNvPr id="369" name="Google Shape;369;p25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기초 정보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26"/>
          <p:cNvGrpSpPr/>
          <p:nvPr/>
        </p:nvGrpSpPr>
        <p:grpSpPr>
          <a:xfrm>
            <a:off x="492369" y="70338"/>
            <a:ext cx="11090030" cy="6787661"/>
            <a:chOff x="492369" y="70338"/>
            <a:chExt cx="11090030" cy="6787661"/>
          </a:xfrm>
        </p:grpSpPr>
        <p:grpSp>
          <p:nvGrpSpPr>
            <p:cNvPr id="376" name="Google Shape;376;p26"/>
            <p:cNvGrpSpPr/>
            <p:nvPr/>
          </p:nvGrpSpPr>
          <p:grpSpPr>
            <a:xfrm>
              <a:off x="492369" y="740228"/>
              <a:ext cx="11090030" cy="6117771"/>
              <a:chOff x="757691" y="740229"/>
              <a:chExt cx="9324893" cy="5688238"/>
            </a:xfrm>
          </p:grpSpPr>
          <p:sp>
            <p:nvSpPr>
              <p:cNvPr id="377" name="Google Shape;377;p26"/>
              <p:cNvSpPr/>
              <p:nvPr/>
            </p:nvSpPr>
            <p:spPr>
              <a:xfrm rot="10800000">
                <a:off x="839932" y="5989840"/>
                <a:ext cx="9242652" cy="420915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 flipH="1" rot="10800000">
                <a:off x="757691" y="6007552"/>
                <a:ext cx="9242652" cy="420915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856343" y="740229"/>
                <a:ext cx="9144000" cy="5370285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80" name="Google Shape;380;p26"/>
            <p:cNvSpPr/>
            <p:nvPr/>
          </p:nvSpPr>
          <p:spPr>
            <a:xfrm>
              <a:off x="609695" y="70338"/>
              <a:ext cx="68770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/>
            </a:p>
          </p:txBody>
        </p:sp>
      </p:grpSp>
      <p:sp>
        <p:nvSpPr>
          <p:cNvPr id="381" name="Google Shape;381;p26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25" y="781050"/>
            <a:ext cx="10738999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88" name="Google Shape;388;p2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389" name="Google Shape;389;p2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2" name="Google Shape;392;p2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93" name="Google Shape;3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809625"/>
            <a:ext cx="10572750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399" name="Google Shape;399;p2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00" name="Google Shape;400;p2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03" name="Google Shape;403;p2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04" name="Google Shape;4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876300"/>
            <a:ext cx="107061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10" name="Google Shape;410;p2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11" name="Google Shape;411;p2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14" name="Google Shape;414;p2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5" name="Google Shape;415;p29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819150"/>
            <a:ext cx="10668000" cy="56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22" name="Google Shape;422;p3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23" name="Google Shape;423;p3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26" name="Google Shape;426;p3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7" name="Google Shape;427;p30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8" name="Google Shape;4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800100"/>
            <a:ext cx="10658475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34" name="Google Shape;434;p3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35" name="Google Shape;435;p3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6" name="Google Shape;436;p3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7" name="Google Shape;437;p3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38" name="Google Shape;438;p3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9" name="Google Shape;439;p31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804863"/>
            <a:ext cx="105537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4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22" name="Google Shape;222;p14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5" name="Google Shape;225;p14"/>
          <p:cNvSpPr/>
          <p:nvPr/>
        </p:nvSpPr>
        <p:spPr>
          <a:xfrm>
            <a:off x="5601021" y="5449084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역할분담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8308662" y="4398700"/>
            <a:ext cx="243512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4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관리자, 교사, 교육생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1804828" y="5019373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2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ERD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8" name="Google Shape;228;p14"/>
          <p:cNvGrpSpPr/>
          <p:nvPr/>
        </p:nvGrpSpPr>
        <p:grpSpPr>
          <a:xfrm>
            <a:off x="3144388" y="1285536"/>
            <a:ext cx="5154509" cy="3952871"/>
            <a:chOff x="3182488" y="1234736"/>
            <a:chExt cx="5154509" cy="3952871"/>
          </a:xfrm>
        </p:grpSpPr>
        <p:sp>
          <p:nvSpPr>
            <p:cNvPr id="229" name="Google Shape;229;p14"/>
            <p:cNvSpPr/>
            <p:nvPr/>
          </p:nvSpPr>
          <p:spPr>
            <a:xfrm>
              <a:off x="4584710" y="1234736"/>
              <a:ext cx="3600450" cy="2201862"/>
            </a:xfrm>
            <a:custGeom>
              <a:rect b="b" l="l" r="r" t="t"/>
              <a:pathLst>
                <a:path extrusionOk="0" h="1267" w="1867">
                  <a:moveTo>
                    <a:pt x="1867" y="896"/>
                  </a:moveTo>
                  <a:lnTo>
                    <a:pt x="1865" y="935"/>
                  </a:lnTo>
                  <a:lnTo>
                    <a:pt x="1851" y="1007"/>
                  </a:lnTo>
                  <a:lnTo>
                    <a:pt x="1823" y="1074"/>
                  </a:lnTo>
                  <a:lnTo>
                    <a:pt x="1783" y="1133"/>
                  </a:lnTo>
                  <a:lnTo>
                    <a:pt x="1734" y="1183"/>
                  </a:lnTo>
                  <a:lnTo>
                    <a:pt x="1675" y="1222"/>
                  </a:lnTo>
                  <a:lnTo>
                    <a:pt x="1610" y="1250"/>
                  </a:lnTo>
                  <a:lnTo>
                    <a:pt x="1538" y="1265"/>
                  </a:lnTo>
                  <a:lnTo>
                    <a:pt x="1499" y="1267"/>
                  </a:lnTo>
                  <a:lnTo>
                    <a:pt x="367" y="1267"/>
                  </a:lnTo>
                  <a:lnTo>
                    <a:pt x="328" y="1265"/>
                  </a:lnTo>
                  <a:lnTo>
                    <a:pt x="257" y="1250"/>
                  </a:lnTo>
                  <a:lnTo>
                    <a:pt x="191" y="1222"/>
                  </a:lnTo>
                  <a:lnTo>
                    <a:pt x="132" y="1183"/>
                  </a:lnTo>
                  <a:lnTo>
                    <a:pt x="84" y="1133"/>
                  </a:lnTo>
                  <a:lnTo>
                    <a:pt x="44" y="1074"/>
                  </a:lnTo>
                  <a:lnTo>
                    <a:pt x="16" y="1007"/>
                  </a:lnTo>
                  <a:lnTo>
                    <a:pt x="2" y="935"/>
                  </a:lnTo>
                  <a:lnTo>
                    <a:pt x="0" y="896"/>
                  </a:lnTo>
                  <a:lnTo>
                    <a:pt x="2" y="862"/>
                  </a:lnTo>
                  <a:lnTo>
                    <a:pt x="12" y="797"/>
                  </a:lnTo>
                  <a:lnTo>
                    <a:pt x="36" y="736"/>
                  </a:lnTo>
                  <a:lnTo>
                    <a:pt x="68" y="680"/>
                  </a:lnTo>
                  <a:lnTo>
                    <a:pt x="110" y="632"/>
                  </a:lnTo>
                  <a:lnTo>
                    <a:pt x="159" y="591"/>
                  </a:lnTo>
                  <a:lnTo>
                    <a:pt x="215" y="560"/>
                  </a:lnTo>
                  <a:lnTo>
                    <a:pt x="277" y="538"/>
                  </a:lnTo>
                  <a:lnTo>
                    <a:pt x="310" y="532"/>
                  </a:lnTo>
                  <a:lnTo>
                    <a:pt x="306" y="512"/>
                  </a:lnTo>
                  <a:lnTo>
                    <a:pt x="305" y="492"/>
                  </a:lnTo>
                  <a:lnTo>
                    <a:pt x="306" y="468"/>
                  </a:lnTo>
                  <a:lnTo>
                    <a:pt x="316" y="421"/>
                  </a:lnTo>
                  <a:lnTo>
                    <a:pt x="333" y="379"/>
                  </a:lnTo>
                  <a:lnTo>
                    <a:pt x="358" y="342"/>
                  </a:lnTo>
                  <a:lnTo>
                    <a:pt x="389" y="311"/>
                  </a:lnTo>
                  <a:lnTo>
                    <a:pt x="426" y="286"/>
                  </a:lnTo>
                  <a:lnTo>
                    <a:pt x="468" y="267"/>
                  </a:lnTo>
                  <a:lnTo>
                    <a:pt x="513" y="258"/>
                  </a:lnTo>
                  <a:lnTo>
                    <a:pt x="538" y="258"/>
                  </a:lnTo>
                  <a:lnTo>
                    <a:pt x="558" y="258"/>
                  </a:lnTo>
                  <a:lnTo>
                    <a:pt x="599" y="266"/>
                  </a:lnTo>
                  <a:lnTo>
                    <a:pt x="656" y="289"/>
                  </a:lnTo>
                  <a:lnTo>
                    <a:pt x="688" y="314"/>
                  </a:lnTo>
                  <a:lnTo>
                    <a:pt x="716" y="252"/>
                  </a:lnTo>
                  <a:lnTo>
                    <a:pt x="765" y="168"/>
                  </a:lnTo>
                  <a:lnTo>
                    <a:pt x="806" y="118"/>
                  </a:lnTo>
                  <a:lnTo>
                    <a:pt x="854" y="74"/>
                  </a:lnTo>
                  <a:lnTo>
                    <a:pt x="912" y="40"/>
                  </a:lnTo>
                  <a:lnTo>
                    <a:pt x="981" y="15"/>
                  </a:lnTo>
                  <a:lnTo>
                    <a:pt x="1064" y="1"/>
                  </a:lnTo>
                  <a:lnTo>
                    <a:pt x="1112" y="0"/>
                  </a:lnTo>
                  <a:lnTo>
                    <a:pt x="1170" y="3"/>
                  </a:lnTo>
                  <a:lnTo>
                    <a:pt x="1271" y="23"/>
                  </a:lnTo>
                  <a:lnTo>
                    <a:pt x="1359" y="63"/>
                  </a:lnTo>
                  <a:lnTo>
                    <a:pt x="1431" y="121"/>
                  </a:lnTo>
                  <a:lnTo>
                    <a:pt x="1489" y="191"/>
                  </a:lnTo>
                  <a:lnTo>
                    <a:pt x="1531" y="272"/>
                  </a:lnTo>
                  <a:lnTo>
                    <a:pt x="1560" y="361"/>
                  </a:lnTo>
                  <a:lnTo>
                    <a:pt x="1574" y="454"/>
                  </a:lnTo>
                  <a:lnTo>
                    <a:pt x="1574" y="502"/>
                  </a:lnTo>
                  <a:lnTo>
                    <a:pt x="1574" y="520"/>
                  </a:lnTo>
                  <a:lnTo>
                    <a:pt x="1574" y="535"/>
                  </a:lnTo>
                  <a:lnTo>
                    <a:pt x="1605" y="541"/>
                  </a:lnTo>
                  <a:lnTo>
                    <a:pt x="1663" y="565"/>
                  </a:lnTo>
                  <a:lnTo>
                    <a:pt x="1716" y="597"/>
                  </a:lnTo>
                  <a:lnTo>
                    <a:pt x="1762" y="638"/>
                  </a:lnTo>
                  <a:lnTo>
                    <a:pt x="1801" y="686"/>
                  </a:lnTo>
                  <a:lnTo>
                    <a:pt x="1832" y="741"/>
                  </a:lnTo>
                  <a:lnTo>
                    <a:pt x="1854" y="800"/>
                  </a:lnTo>
                  <a:lnTo>
                    <a:pt x="1865" y="864"/>
                  </a:lnTo>
                  <a:lnTo>
                    <a:pt x="1867" y="896"/>
                  </a:lnTo>
                  <a:close/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182488" y="3462219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6692388" y="4660598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2" name="Google Shape;232;p14"/>
            <p:cNvCxnSpPr/>
            <p:nvPr/>
          </p:nvCxnSpPr>
          <p:spPr>
            <a:xfrm flipH="1">
              <a:off x="6831284" y="3436598"/>
              <a:ext cx="9003" cy="1224000"/>
            </a:xfrm>
            <a:prstGeom prst="straightConnector1">
              <a:avLst/>
            </a:pr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3" name="Google Shape;233;p14"/>
            <p:cNvSpPr/>
            <p:nvPr/>
          </p:nvSpPr>
          <p:spPr>
            <a:xfrm>
              <a:off x="8059205" y="4360581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408330" y="3462219"/>
              <a:ext cx="657225" cy="962025"/>
            </a:xfrm>
            <a:custGeom>
              <a:rect b="b" l="l" r="r" t="t"/>
              <a:pathLst>
                <a:path extrusionOk="0" h="962025" w="657225">
                  <a:moveTo>
                    <a:pt x="0" y="0"/>
                  </a:moveTo>
                  <a:lnTo>
                    <a:pt x="0" y="533400"/>
                  </a:lnTo>
                  <a:lnTo>
                    <a:pt x="657225" y="962025"/>
                  </a:lnTo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565942" y="4909815"/>
              <a:ext cx="277792" cy="277792"/>
            </a:xfrm>
            <a:prstGeom prst="ellipse">
              <a:avLst/>
            </a:prstGeom>
            <a:solidFill>
              <a:schemeClr val="lt1"/>
            </a:solidFill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6" name="Google Shape;236;p14"/>
            <p:cNvCxnSpPr/>
            <p:nvPr/>
          </p:nvCxnSpPr>
          <p:spPr>
            <a:xfrm rot="-5400000">
              <a:off x="4629165" y="2094551"/>
              <a:ext cx="347204" cy="2962766"/>
            </a:xfrm>
            <a:prstGeom prst="bentConnector3">
              <a:avLst>
                <a:gd fmla="val -51209" name="adj1"/>
              </a:avLst>
            </a:pr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7" name="Google Shape;237;p14"/>
            <p:cNvSpPr/>
            <p:nvPr/>
          </p:nvSpPr>
          <p:spPr>
            <a:xfrm>
              <a:off x="6183322" y="3254261"/>
              <a:ext cx="201655" cy="13854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5517106" y="3898821"/>
              <a:ext cx="121445" cy="1385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4"/>
            <p:cNvSpPr/>
            <p:nvPr/>
          </p:nvSpPr>
          <p:spPr>
            <a:xfrm flipH="1">
              <a:off x="4815159" y="3436599"/>
              <a:ext cx="762000" cy="1514475"/>
            </a:xfrm>
            <a:custGeom>
              <a:rect b="b" l="l" r="r" t="t"/>
              <a:pathLst>
                <a:path extrusionOk="0" h="1514475" w="762000">
                  <a:moveTo>
                    <a:pt x="0" y="0"/>
                  </a:moveTo>
                  <a:cubicBezTo>
                    <a:pt x="1588" y="365125"/>
                    <a:pt x="3175" y="730250"/>
                    <a:pt x="4763" y="1095375"/>
                  </a:cubicBezTo>
                  <a:lnTo>
                    <a:pt x="762000" y="1514475"/>
                  </a:lnTo>
                </a:path>
              </a:pathLst>
            </a:custGeom>
            <a:noFill/>
            <a:ln cap="flat" cmpd="sng" w="57150">
              <a:solidFill>
                <a:srgbClr val="64BEC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0" name="Google Shape;240;p14"/>
          <p:cNvSpPr/>
          <p:nvPr/>
        </p:nvSpPr>
        <p:spPr>
          <a:xfrm>
            <a:off x="1265145" y="2092305"/>
            <a:ext cx="243512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</a:t>
            </a:r>
            <a:endParaRPr b="1"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4"/>
          <p:cNvSpPr/>
          <p:nvPr/>
        </p:nvSpPr>
        <p:spPr>
          <a:xfrm>
            <a:off x="8753162" y="1388800"/>
            <a:ext cx="2435125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5</a:t>
            </a:r>
            <a:endParaRPr b="1" sz="16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46" name="Google Shape;446;p3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47" name="Google Shape;447;p3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50" name="Google Shape;450;p3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1" name="Google Shape;451;p32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2" name="Google Shape;4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771525"/>
            <a:ext cx="106584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58" name="Google Shape;458;p3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59" name="Google Shape;459;p3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p3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p3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62" name="Google Shape;462;p3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63" name="Google Shape;463;p33"/>
          <p:cNvSpPr/>
          <p:nvPr/>
        </p:nvSpPr>
        <p:spPr>
          <a:xfrm>
            <a:off x="744445" y="787380"/>
            <a:ext cx="4399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3 화면 설계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781050"/>
            <a:ext cx="106965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3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70" name="Google Shape;470;p3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71" name="Google Shape;471;p3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74" name="Google Shape;474;p3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838200"/>
            <a:ext cx="10658475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3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81" name="Google Shape;481;p3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82" name="Google Shape;482;p3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3" name="Google Shape;483;p3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85" name="Google Shape;485;p3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6" name="Google Shape;4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8" y="876300"/>
            <a:ext cx="106394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492" name="Google Shape;492;p3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493" name="Google Shape;493;p3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6" name="Google Shape;496;p3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7" name="Google Shape;4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800100"/>
            <a:ext cx="1068705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03" name="Google Shape;503;p3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04" name="Google Shape;504;p3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5" name="Google Shape;505;p3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07" name="Google Shape;507;p3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08" name="Google Shape;5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00" y="859863"/>
            <a:ext cx="10839450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14" name="Google Shape;514;p3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15" name="Google Shape;515;p3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7" name="Google Shape;517;p3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18" name="Google Shape;518;p3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19" name="Google Shape;5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781050"/>
            <a:ext cx="106965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3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25" name="Google Shape;525;p3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26" name="Google Shape;526;p3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29" name="Google Shape;529;p3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30" name="Google Shape;5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785813"/>
            <a:ext cx="10715625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4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36" name="Google Shape;536;p4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37" name="Google Shape;537;p4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0" name="Google Shape;540;p4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41" name="Google Shape;5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119188"/>
            <a:ext cx="1069657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4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47" name="Google Shape;547;p4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48" name="Google Shape;548;p4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9" name="Google Shape;549;p4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0" name="Google Shape;550;p4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51" name="Google Shape;551;p4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52" name="Google Shape;5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4863"/>
            <a:ext cx="10591800" cy="55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15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47" name="Google Shape;247;p15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15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731745" y="1128159"/>
            <a:ext cx="4399055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: 교육센터 운영 프로그램 설계 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2" name="Google Shape;252;p15"/>
          <p:cNvGrpSpPr/>
          <p:nvPr/>
        </p:nvGrpSpPr>
        <p:grpSpPr>
          <a:xfrm>
            <a:off x="1752599" y="1781175"/>
            <a:ext cx="3019425" cy="4612242"/>
            <a:chOff x="1133474" y="1695450"/>
            <a:chExt cx="3019425" cy="4612242"/>
          </a:xfrm>
        </p:grpSpPr>
        <p:sp>
          <p:nvSpPr>
            <p:cNvPr id="253" name="Google Shape;253;p15"/>
            <p:cNvSpPr/>
            <p:nvPr/>
          </p:nvSpPr>
          <p:spPr>
            <a:xfrm>
              <a:off x="1257300" y="1752599"/>
              <a:ext cx="2857500" cy="4555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 - 요구 환경 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강의실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30명 강의실 3개, 26명 강의실 3개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관리자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3~5명 모두 동일한 권한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교사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6명 + 예비 4명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과정 기간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5.5개월 / 6개월 / 7개월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1년 평균 과정 수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12 과정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과목 수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30 ~ 50 과목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133474" y="1695450"/>
              <a:ext cx="3019425" cy="42005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51B0C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5" name="Google Shape;255;p15"/>
          <p:cNvGrpSpPr/>
          <p:nvPr/>
        </p:nvGrpSpPr>
        <p:grpSpPr>
          <a:xfrm>
            <a:off x="6625588" y="1750694"/>
            <a:ext cx="3863977" cy="4365409"/>
            <a:chOff x="4600573" y="1695449"/>
            <a:chExt cx="3863977" cy="4365409"/>
          </a:xfrm>
        </p:grpSpPr>
        <p:sp>
          <p:nvSpPr>
            <p:cNvPr id="256" name="Google Shape;256;p15"/>
            <p:cNvSpPr/>
            <p:nvPr/>
          </p:nvSpPr>
          <p:spPr>
            <a:xfrm>
              <a:off x="4749800" y="1782764"/>
              <a:ext cx="3714750" cy="42780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       	    - 공통 사항 -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강의실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모든 사용 권한은 로그인 후에만 사용 가능</a:t>
              </a:r>
              <a:endParaRPr/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관리자, 교사, 교육생으로 사용자 구분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관리자</a:t>
              </a:r>
              <a:endParaRPr/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본 시스템 운영의 모든 권한을 가진다.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관리자는 교사 등록 및 관리를 한다.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교육생 등록 및 관리를 한다.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1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교사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성적 처리와 관련된 일부 권한을 가진다.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교육생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7620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성적 조회에 관련된 일부 권한을 가진다.</a:t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 </a:t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4600573" y="1695449"/>
              <a:ext cx="3669032" cy="42005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51B0C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4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58" name="Google Shape;558;p4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59" name="Google Shape;559;p4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2" name="Google Shape;562;p4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3" name="Google Shape;5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781050"/>
            <a:ext cx="10658475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4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69" name="Google Shape;569;p4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70" name="Google Shape;570;p4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p4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p4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73" name="Google Shape;573;p4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74" name="Google Shape;5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895350"/>
            <a:ext cx="1061085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4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80" name="Google Shape;580;p4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81" name="Google Shape;581;p4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4" name="Google Shape;584;p4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85" name="Google Shape;5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75" y="795338"/>
            <a:ext cx="10687050" cy="52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4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591" name="Google Shape;591;p4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592" name="Google Shape;592;p4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3" name="Google Shape;593;p4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4" name="Google Shape;594;p4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95" name="Google Shape;595;p4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6" name="Google Shape;5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13" y="1266825"/>
            <a:ext cx="10696575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4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02" name="Google Shape;602;p4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03" name="Google Shape;603;p4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4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4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06" name="Google Shape;606;p4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기초정보관리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07" name="Google Shape;6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514475"/>
            <a:ext cx="106299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47"/>
          <p:cNvGrpSpPr/>
          <p:nvPr/>
        </p:nvGrpSpPr>
        <p:grpSpPr>
          <a:xfrm>
            <a:off x="550949" y="35200"/>
            <a:ext cx="11090096" cy="6787581"/>
            <a:chOff x="492374" y="70338"/>
            <a:chExt cx="11090096" cy="6787581"/>
          </a:xfrm>
        </p:grpSpPr>
        <p:grpSp>
          <p:nvGrpSpPr>
            <p:cNvPr id="613" name="Google Shape;613;p4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14" name="Google Shape;614;p4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5" name="Google Shape;615;p4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6" name="Google Shape;616;p4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17" name="Google Shape;617;p4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sp>
        <p:nvSpPr>
          <p:cNvPr id="618" name="Google Shape;618;p47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교사 계정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p47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4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25" name="Google Shape;625;p4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26" name="Google Shape;626;p4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7" name="Google Shape;627;p4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4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29" name="Google Shape;629;p4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pic>
        <p:nvPicPr>
          <p:cNvPr id="630" name="Google Shape;6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25" y="2585298"/>
            <a:ext cx="3054500" cy="21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8"/>
          <p:cNvSpPr txBox="1"/>
          <p:nvPr/>
        </p:nvSpPr>
        <p:spPr>
          <a:xfrm>
            <a:off x="1121575" y="891750"/>
            <a:ext cx="2407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교사 추가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2" name="Google Shape;6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038" y="1518239"/>
            <a:ext cx="2862675" cy="4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2013" y="845125"/>
            <a:ext cx="4343225" cy="558875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8"/>
          <p:cNvSpPr/>
          <p:nvPr/>
        </p:nvSpPr>
        <p:spPr>
          <a:xfrm>
            <a:off x="3311218" y="2046691"/>
            <a:ext cx="488400" cy="46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6339293" y="939591"/>
            <a:ext cx="488400" cy="46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4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41" name="Google Shape;641;p4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42" name="Google Shape;642;p4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3" name="Google Shape;643;p4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44" name="Google Shape;644;p4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45" name="Google Shape;645;p4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46" name="Google Shape;6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413" y="1282125"/>
            <a:ext cx="534352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9"/>
          <p:cNvSpPr txBox="1"/>
          <p:nvPr/>
        </p:nvSpPr>
        <p:spPr>
          <a:xfrm>
            <a:off x="7367575" y="1889650"/>
            <a:ext cx="35457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교사정보목록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추가한 교사정보 확인가능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1566425" y="3997800"/>
            <a:ext cx="5180700" cy="2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5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54" name="Google Shape;654;p5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55" name="Google Shape;655;p5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6" name="Google Shape;656;p5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7" name="Google Shape;657;p5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58" name="Google Shape;658;p5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교사계정 관리</a:t>
              </a:r>
              <a:endParaRPr/>
            </a:p>
          </p:txBody>
        </p:sp>
      </p:grpSp>
      <p:pic>
        <p:nvPicPr>
          <p:cNvPr id="659" name="Google Shape;659;p50"/>
          <p:cNvPicPr preferRelativeResize="0"/>
          <p:nvPr/>
        </p:nvPicPr>
        <p:blipFill rotWithShape="1">
          <a:blip r:embed="rId3">
            <a:alphaModFix/>
          </a:blip>
          <a:srcRect b="0" l="27835" r="36432" t="0"/>
          <a:stretch/>
        </p:blipFill>
        <p:spPr>
          <a:xfrm>
            <a:off x="2038300" y="1686400"/>
            <a:ext cx="3397151" cy="19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0"/>
          <p:cNvSpPr txBox="1"/>
          <p:nvPr/>
        </p:nvSpPr>
        <p:spPr>
          <a:xfrm>
            <a:off x="1210225" y="1008525"/>
            <a:ext cx="3057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 교사정보 수정 ]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p50"/>
          <p:cNvPicPr preferRelativeResize="0"/>
          <p:nvPr/>
        </p:nvPicPr>
        <p:blipFill rotWithShape="1">
          <a:blip r:embed="rId4">
            <a:alphaModFix/>
          </a:blip>
          <a:srcRect b="0" l="28293" r="31653" t="0"/>
          <a:stretch/>
        </p:blipFill>
        <p:spPr>
          <a:xfrm>
            <a:off x="6263500" y="961400"/>
            <a:ext cx="3513925" cy="27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5">
            <a:alphaModFix/>
          </a:blip>
          <a:srcRect b="0" l="28196" r="26141" t="0"/>
          <a:stretch/>
        </p:blipFill>
        <p:spPr>
          <a:xfrm>
            <a:off x="2038300" y="3758225"/>
            <a:ext cx="33971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6">
            <a:alphaModFix/>
          </a:blip>
          <a:srcRect b="0" l="28842" r="32814" t="0"/>
          <a:stretch/>
        </p:blipFill>
        <p:spPr>
          <a:xfrm>
            <a:off x="6263500" y="3772525"/>
            <a:ext cx="35139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51"/>
          <p:cNvGrpSpPr/>
          <p:nvPr/>
        </p:nvGrpSpPr>
        <p:grpSpPr>
          <a:xfrm>
            <a:off x="451099" y="35213"/>
            <a:ext cx="11090096" cy="6787581"/>
            <a:chOff x="492374" y="70338"/>
            <a:chExt cx="11090096" cy="6787581"/>
          </a:xfrm>
        </p:grpSpPr>
        <p:grpSp>
          <p:nvGrpSpPr>
            <p:cNvPr id="669" name="Google Shape;669;p5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70" name="Google Shape;670;p5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1" name="Google Shape;671;p5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2" name="Google Shape;672;p5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73" name="Google Shape;673;p5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74" name="Google Shape;674;p5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51"/>
          <p:cNvSpPr txBox="1"/>
          <p:nvPr/>
        </p:nvSpPr>
        <p:spPr>
          <a:xfrm>
            <a:off x="1440000" y="2488850"/>
            <a:ext cx="9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개설 과정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5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6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63" name="Google Shape;263;p16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6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6" name="Google Shape;266;p16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507900" y="951525"/>
            <a:ext cx="6096000" cy="6093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계정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등록 및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등록 및 관리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관리자는 기초정보를 등록 및 관리할 수 있어야 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정보에 대한 입력, 출력, 수정, 삭제 기능을 사용할 수 있어야 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정보는 교사 계정 관리 및 개설 과정, 개설 과목에 사용된다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기초 정보에 포함되는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강의실명(정원 포함)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교재명(출판사명 포함)</a:t>
            </a:r>
            <a:endParaRPr/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교사 계정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여러 명의 교사 정보를 등록 및 관리할 수 있어야 함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정보에 대한 입력, 출력, 수정, 삭제 기능 사용할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교사 이름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주민번호 뒷자리(교사 본인 로그인시 패스워드)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 가능 과목(기초 정보 과목명을 이용해서 선택적으로 추가)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6342552" y="607721"/>
            <a:ext cx="5266266" cy="7571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 정보 출력 시 보여야 할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교사 전체 명단의 교사명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강의 가능 과목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교사 선택 시 확인하는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배정된 개설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과정명, 교재명, 강의실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개설 과정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개설 과목의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  강의 진행 여부(강의 예정, 강의중, 강의종료) - 날짜로 확인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6042924" y="965909"/>
            <a:ext cx="6096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5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82" name="Google Shape;682;p5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83" name="Google Shape;683;p5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4" name="Google Shape;684;p5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5" name="Google Shape;685;p5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86" name="Google Shape;686;p5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87" name="Google Shape;687;p5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8" name="Google Shape;6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00" y="1502688"/>
            <a:ext cx="82677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5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694" name="Google Shape;694;p5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695" name="Google Shape;695;p5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6" name="Google Shape;696;p5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98" name="Google Shape;698;p5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699" name="Google Shape;699;p5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25" y="1169748"/>
            <a:ext cx="6874549" cy="489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5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06" name="Google Shape;706;p5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07" name="Google Shape;707;p5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8" name="Google Shape;708;p5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9" name="Google Shape;709;p5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10" name="Google Shape;710;p5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11" name="Google Shape;711;p5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2" name="Google Shape;7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50" y="1122788"/>
            <a:ext cx="813435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5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18" name="Google Shape;718;p5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19" name="Google Shape;719;p5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0" name="Google Shape;720;p5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1" name="Google Shape;721;p5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22" name="Google Shape;722;p5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23" name="Google Shape;723;p5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4" name="Google Shape;7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02" y="1029275"/>
            <a:ext cx="5523949" cy="50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30" name="Google Shape;730;p5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31" name="Google Shape;731;p5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2" name="Google Shape;732;p5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3" name="Google Shape;733;p5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34" name="Google Shape;734;p5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35" name="Google Shape;735;p5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63" y="1596850"/>
            <a:ext cx="83153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5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42" name="Google Shape;742;p5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43" name="Google Shape;743;p5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4" name="Google Shape;744;p5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5" name="Google Shape;745;p5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46" name="Google Shape;746;p5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47" name="Google Shape;747;p5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8" name="Google Shape;7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525" y="1222800"/>
            <a:ext cx="83058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5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54" name="Google Shape;754;p5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55" name="Google Shape;755;p5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p5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p5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58" name="Google Shape;758;p5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59" name="Google Shape;759;p5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0" name="Google Shape;7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050" y="1191775"/>
            <a:ext cx="4482926" cy="49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625" y="1191775"/>
            <a:ext cx="4482926" cy="49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563" y="3257850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5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68" name="Google Shape;768;p5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69" name="Google Shape;769;p5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0" name="Google Shape;770;p5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1" name="Google Shape;771;p5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72" name="Google Shape;772;p5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73" name="Google Shape;773;p5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4" name="Google Shape;7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1592913"/>
            <a:ext cx="82677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6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80" name="Google Shape;780;p6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81" name="Google Shape;781;p6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2" name="Google Shape;782;p6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3" name="Google Shape;783;p6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84" name="Google Shape;784;p6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85" name="Google Shape;785;p6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6" name="Google Shape;78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748" y="1084823"/>
            <a:ext cx="7279025" cy="45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6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792" name="Google Shape;792;p6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793" name="Google Shape;793;p6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4" name="Google Shape;794;p6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5" name="Google Shape;795;p6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6" name="Google Shape;796;p6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797" name="Google Shape;797;p6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8" name="Google Shape;7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00" y="952775"/>
            <a:ext cx="6473751" cy="53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75" name="Google Shape;275;p17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8" name="Google Shape;278;p17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</a:t>
            </a:r>
            <a:r>
              <a:rPr b="1" lang="ko-KR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499433" y="955684"/>
            <a:ext cx="6096000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개설 과정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개의 개설 과정을 등록 및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과정 정보에 대한 입력, 출력, 수정, 삭제 기능 사용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과정 추가 시 필요한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과정기간(시작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강의실 정보 : 기초 정보 강의실명에서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과정 정보 출력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과정 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강의실명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과목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교육생 등록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 선택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개설 과목 정보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과목 기간(시작 년월일 ~ 끝 년월일)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교재명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    &gt; 교사명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6342552" y="607721"/>
            <a:ext cx="5266266" cy="941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등록된 교육생 정보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이름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주민번호 뒷자리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등록일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&gt; 수료 / 중도 탈락 여부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과정이 수료한 경우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등록된 교육생 전체에 대해서 수료날짜 지정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중도 탈락자 제외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개설 과목 관리 기능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개설 과정에 대해서 종속적으로 여러 개의 개설 과목을 등록 및 관리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개설 과정 선택시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개설 과목 정보 출력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개설 과목 신규 등록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과목 정보 입력시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과목기간(시작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교재명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6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04" name="Google Shape;804;p6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05" name="Google Shape;805;p6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p6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7" name="Google Shape;807;p6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08" name="Google Shape;808;p6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09" name="Google Shape;809;p6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0" name="Google Shape;8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388" y="2562225"/>
            <a:ext cx="14192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875" y="1166313"/>
            <a:ext cx="80391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875" y="4392225"/>
            <a:ext cx="8039099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6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18" name="Google Shape;818;p6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19" name="Google Shape;819;p6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0" name="Google Shape;820;p6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1" name="Google Shape;821;p6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22" name="Google Shape;822;p6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23" name="Google Shape;823;p6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75" y="1112813"/>
            <a:ext cx="81153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6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30" name="Google Shape;830;p6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31" name="Google Shape;831;p6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2" name="Google Shape;832;p6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3" name="Google Shape;833;p6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34" name="Google Shape;834;p6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35" name="Google Shape;835;p6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6" name="Google Shape;8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025" y="921775"/>
            <a:ext cx="5578725" cy="5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6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42" name="Google Shape;842;p6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43" name="Google Shape;843;p6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4" name="Google Shape;844;p6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5" name="Google Shape;845;p6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46" name="Google Shape;846;p6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47" name="Google Shape;847;p6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8" name="Google Shape;8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750" y="1184725"/>
            <a:ext cx="81153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6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54" name="Google Shape;854;p6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55" name="Google Shape;855;p6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6" name="Google Shape;856;p6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7" name="Google Shape;857;p6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58" name="Google Shape;858;p6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59" name="Google Shape;859;p6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150" y="994975"/>
            <a:ext cx="6077851" cy="5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6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66" name="Google Shape;866;p6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67" name="Google Shape;867;p6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8" name="Google Shape;868;p6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9" name="Google Shape;869;p6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70" name="Google Shape;870;p6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71" name="Google Shape;871;p6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2" name="Google Shape;8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273" y="883825"/>
            <a:ext cx="6694299" cy="52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6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78" name="Google Shape;878;p6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79" name="Google Shape;879;p6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6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1" name="Google Shape;881;p6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82" name="Google Shape;882;p6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83" name="Google Shape;883;p6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4" name="Google Shape;8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00" y="1638300"/>
            <a:ext cx="82105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6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890" name="Google Shape;890;p6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891" name="Google Shape;891;p6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2" name="Google Shape;892;p6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3" name="Google Shape;893;p6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894" name="Google Shape;894;p6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895" name="Google Shape;895;p6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6" name="Google Shape;8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025" y="1009350"/>
            <a:ext cx="5368800" cy="52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7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02" name="Google Shape;902;p7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03" name="Google Shape;903;p7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4" name="Google Shape;904;p7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5" name="Google Shape;905;p7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06" name="Google Shape;906;p7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개설 과정 관리</a:t>
              </a:r>
              <a:endParaRPr/>
            </a:p>
          </p:txBody>
        </p:sp>
      </p:grpSp>
      <p:sp>
        <p:nvSpPr>
          <p:cNvPr id="907" name="Google Shape;907;p7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8" name="Google Shape;9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522" y="1226700"/>
            <a:ext cx="6459275" cy="461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7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14" name="Google Shape;914;p7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15" name="Google Shape;915;p7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6" name="Google Shape;916;p7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7" name="Google Shape;917;p7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18" name="Google Shape;918;p7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sp>
        <p:nvSpPr>
          <p:cNvPr id="919" name="Google Shape;919;p7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71"/>
          <p:cNvSpPr txBox="1"/>
          <p:nvPr/>
        </p:nvSpPr>
        <p:spPr>
          <a:xfrm>
            <a:off x="789325" y="2435200"/>
            <a:ext cx="103449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 육 생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7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7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8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86" name="Google Shape;286;p18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9" name="Google Shape;289;p18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499433" y="955684"/>
            <a:ext cx="6096000" cy="5724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개설 과목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기초 정보 교재명에서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 명단에서 선택적으로 추가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개설 과목 출력 시 보여야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과목기간(시작 년월일 ~ 끝 년월일)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교육생 관리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명의 교육생 정보를 등록 및 관리 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정보 입력 시 필요한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이름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주민번호 뒷자리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등록일(입력 당시의 날짜로 입력되어야 한다)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수강신청 횟수(0으로 입력되어야 한다)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6342552" y="607721"/>
            <a:ext cx="5266266" cy="97872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수정 가능해야 할 교육생 정보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이름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전화번호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등록일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수강신청 횟수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데이터를 삭제 가능해야 한다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교육생 선택 시 출력 할 정보들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교육생이 수강신청한/수강중인/수강했던 개설 과정 정보 출력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 기간(시작 년월일 ~ 끝 년월일)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및 중도탈락 여부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및 중도탈락 날짜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 정보 검색 기능 사용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이름, 과정명, 교사명으로 검색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교육생에 대한 수료 및 중도 탈락 처리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/ 중도탈락 날짜 입력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72"/>
          <p:cNvGrpSpPr/>
          <p:nvPr/>
        </p:nvGrpSpPr>
        <p:grpSpPr>
          <a:xfrm>
            <a:off x="519024" y="108550"/>
            <a:ext cx="11090096" cy="6640906"/>
            <a:chOff x="492374" y="217013"/>
            <a:chExt cx="11090096" cy="6640906"/>
          </a:xfrm>
        </p:grpSpPr>
        <p:grpSp>
          <p:nvGrpSpPr>
            <p:cNvPr id="928" name="Google Shape;928;p7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29" name="Google Shape;929;p7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0" name="Google Shape;930;p7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7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2" name="Google Shape;932;p72"/>
            <p:cNvSpPr/>
            <p:nvPr/>
          </p:nvSpPr>
          <p:spPr>
            <a:xfrm>
              <a:off x="609695" y="217013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33" name="Google Shape;9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75" y="2320575"/>
            <a:ext cx="4583375" cy="26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2"/>
          <p:cNvSpPr txBox="1"/>
          <p:nvPr/>
        </p:nvSpPr>
        <p:spPr>
          <a:xfrm>
            <a:off x="4544500" y="768425"/>
            <a:ext cx="88176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[교육생 관리]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5" name="Google Shape;9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609" y="1806150"/>
            <a:ext cx="4959778" cy="42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2"/>
          <p:cNvSpPr txBox="1"/>
          <p:nvPr/>
        </p:nvSpPr>
        <p:spPr>
          <a:xfrm>
            <a:off x="6395175" y="1361650"/>
            <a:ext cx="88176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[교육생 등록]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7" name="Google Shape;93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525" y="3141175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7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43" name="Google Shape;943;p7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44" name="Google Shape;944;p7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5" name="Google Shape;945;p7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6" name="Google Shape;946;p7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47" name="Google Shape;947;p7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48" name="Google Shape;94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5" y="1591625"/>
            <a:ext cx="5313250" cy="2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3"/>
          <p:cNvSpPr txBox="1"/>
          <p:nvPr/>
        </p:nvSpPr>
        <p:spPr>
          <a:xfrm>
            <a:off x="994750" y="838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정보 관리]</a:t>
            </a:r>
            <a:endParaRPr/>
          </a:p>
        </p:txBody>
      </p:sp>
      <p:pic>
        <p:nvPicPr>
          <p:cNvPr id="950" name="Google Shape;9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450" y="2483997"/>
            <a:ext cx="5607801" cy="3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3"/>
          <p:cNvSpPr txBox="1"/>
          <p:nvPr/>
        </p:nvSpPr>
        <p:spPr>
          <a:xfrm>
            <a:off x="6831500" y="19290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[과정명으로 교육생 검색]</a:t>
            </a:r>
            <a:endParaRPr sz="1800"/>
          </a:p>
        </p:txBody>
      </p:sp>
      <p:pic>
        <p:nvPicPr>
          <p:cNvPr id="952" name="Google Shape;95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737" y="4403538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7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58" name="Google Shape;958;p7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59" name="Google Shape;959;p7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7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7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62" name="Google Shape;962;p7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63" name="Google Shape;9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75" y="1776552"/>
            <a:ext cx="5582275" cy="43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4"/>
          <p:cNvSpPr txBox="1"/>
          <p:nvPr/>
        </p:nvSpPr>
        <p:spPr>
          <a:xfrm>
            <a:off x="1277075" y="11845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과정명으로 교육생 검색]</a:t>
            </a:r>
            <a:endParaRPr/>
          </a:p>
        </p:txBody>
      </p:sp>
      <p:pic>
        <p:nvPicPr>
          <p:cNvPr id="965" name="Google Shape;9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472" y="1461916"/>
            <a:ext cx="3681925" cy="50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4"/>
          <p:cNvSpPr txBox="1"/>
          <p:nvPr/>
        </p:nvSpPr>
        <p:spPr>
          <a:xfrm>
            <a:off x="8439075" y="10256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선택]</a:t>
            </a:r>
            <a:endParaRPr sz="1800"/>
          </a:p>
        </p:txBody>
      </p:sp>
      <p:pic>
        <p:nvPicPr>
          <p:cNvPr id="967" name="Google Shape;9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8938" y="321241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75"/>
          <p:cNvGrpSpPr/>
          <p:nvPr/>
        </p:nvGrpSpPr>
        <p:grpSpPr>
          <a:xfrm>
            <a:off x="499599" y="35200"/>
            <a:ext cx="11090096" cy="6787581"/>
            <a:chOff x="492374" y="70338"/>
            <a:chExt cx="11090096" cy="6787581"/>
          </a:xfrm>
        </p:grpSpPr>
        <p:grpSp>
          <p:nvGrpSpPr>
            <p:cNvPr id="973" name="Google Shape;973;p7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74" name="Google Shape;974;p7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5" name="Google Shape;975;p7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6" name="Google Shape;976;p7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77" name="Google Shape;977;p7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78" name="Google Shape;9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600" y="1230400"/>
            <a:ext cx="3272400" cy="4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5"/>
          <p:cNvSpPr txBox="1"/>
          <p:nvPr/>
        </p:nvSpPr>
        <p:spPr>
          <a:xfrm>
            <a:off x="1854475" y="67905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[교육생 정보 수정]</a:t>
            </a:r>
            <a:endParaRPr/>
          </a:p>
        </p:txBody>
      </p:sp>
      <p:pic>
        <p:nvPicPr>
          <p:cNvPr id="980" name="Google Shape;9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851" y="1273700"/>
            <a:ext cx="4008599" cy="47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75"/>
          <p:cNvSpPr txBox="1"/>
          <p:nvPr/>
        </p:nvSpPr>
        <p:spPr>
          <a:xfrm>
            <a:off x="6610850" y="84520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[선택 예시]</a:t>
            </a:r>
            <a:endParaRPr sz="1800"/>
          </a:p>
        </p:txBody>
      </p:sp>
      <p:pic>
        <p:nvPicPr>
          <p:cNvPr id="982" name="Google Shape;98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675" y="308966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7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988" name="Google Shape;988;p7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989" name="Google Shape;989;p7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7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1" name="Google Shape;991;p7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92" name="Google Shape;992;p7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교육생관리</a:t>
              </a:r>
              <a:endParaRPr/>
            </a:p>
          </p:txBody>
        </p:sp>
      </p:grpSp>
      <p:pic>
        <p:nvPicPr>
          <p:cNvPr id="993" name="Google Shape;9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013" y="1497325"/>
            <a:ext cx="50006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013" y="4256275"/>
            <a:ext cx="500062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6"/>
          <p:cNvSpPr txBox="1"/>
          <p:nvPr/>
        </p:nvSpPr>
        <p:spPr>
          <a:xfrm>
            <a:off x="5609025" y="807175"/>
            <a:ext cx="54312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6" name="Google Shape;99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6503" y="1438897"/>
            <a:ext cx="3602950" cy="490930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76"/>
          <p:cNvSpPr txBox="1"/>
          <p:nvPr/>
        </p:nvSpPr>
        <p:spPr>
          <a:xfrm>
            <a:off x="1137825" y="7770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[등록과정관리]</a:t>
            </a:r>
            <a:endParaRPr/>
          </a:p>
        </p:txBody>
      </p:sp>
      <p:sp>
        <p:nvSpPr>
          <p:cNvPr id="998" name="Google Shape;998;p76"/>
          <p:cNvSpPr txBox="1"/>
          <p:nvPr/>
        </p:nvSpPr>
        <p:spPr>
          <a:xfrm>
            <a:off x="5656950" y="96082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 추가, 과정 삭제]</a:t>
            </a:r>
            <a:endParaRPr sz="1800"/>
          </a:p>
        </p:txBody>
      </p:sp>
      <p:pic>
        <p:nvPicPr>
          <p:cNvPr id="999" name="Google Shape;99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450" y="3579875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7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05" name="Google Shape;1005;p7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06" name="Google Shape;1006;p7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7" name="Google Shape;1007;p7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8" name="Google Shape;1008;p7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09" name="Google Shape;1009;p7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/>
            </a:p>
          </p:txBody>
        </p:sp>
      </p:grpSp>
      <p:sp>
        <p:nvSpPr>
          <p:cNvPr id="1010" name="Google Shape;1010;p7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77"/>
          <p:cNvSpPr txBox="1"/>
          <p:nvPr/>
        </p:nvSpPr>
        <p:spPr>
          <a:xfrm>
            <a:off x="923550" y="2620525"/>
            <a:ext cx="103449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배점 및 시험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77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7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18" name="Google Shape;1018;p7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19" name="Google Shape;1019;p7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7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7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22" name="Google Shape;1022;p7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23" name="Google Shape;1023;p7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4" name="Google Shape;10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23" y="1196573"/>
            <a:ext cx="6825450" cy="47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7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30" name="Google Shape;1030;p7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31" name="Google Shape;1031;p7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2" name="Google Shape;1032;p7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3" name="Google Shape;1033;p7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34" name="Google Shape;1034;p7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35" name="Google Shape;1035;p7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6" name="Google Shape;10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022" y="974747"/>
            <a:ext cx="6260800" cy="507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8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42" name="Google Shape;1042;p8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43" name="Google Shape;1043;p8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4" name="Google Shape;1044;p8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5" name="Google Shape;1045;p8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46" name="Google Shape;1046;p8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47" name="Google Shape;1047;p8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8" name="Google Shape;10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100" y="1186200"/>
            <a:ext cx="5915626" cy="455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8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54" name="Google Shape;1054;p8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55" name="Google Shape;1055;p8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6" name="Google Shape;1056;p8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p8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58" name="Google Shape;1058;p8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59" name="Google Shape;1059;p8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0" name="Google Shape;10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825" y="1149563"/>
            <a:ext cx="843915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9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297" name="Google Shape;297;p19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0" name="Google Shape;300;p19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관리자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499433" y="955684"/>
            <a:ext cx="6096000" cy="68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성적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개설 과정 선택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개설된 과목 정보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 별로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 파일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 정보 출력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과목별 / 교육생 개인별로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과목별 성적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개설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해당 개설 과목을 수강한 모든 교육생들의 성적 정보            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(교육생 이름, 주민번호 뒷자리, 필기 , 실기 점수)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교육생 개인별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교육생 이름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주민번호 뒷자리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개설 과정명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개설 과정기간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강의실명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-   교육생 개인이 수강한 모든 개설 과목에 대한 성적 정보        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(개설 과목명, 개설 과목 기간, 교사명, 출력, 실기, 필기 점수)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6342552" y="607721"/>
            <a:ext cx="5266266" cy="11541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시험은 오프라인으로 진행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실행과 결과만을 시스템으로 관리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 개설 과정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모든 교육생의 출결사항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-   년,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출결 현황을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특정 과정, 특정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 , 기타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근태 상황에 따라 해당 교육생에게 벌점 부여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근태 유형별로 벌점을 달리 부여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과목별로 근태 벌점 누적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근태 벌점이 일정 수준을 넘은 교육생은 ‘상담필요’ 분류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성적과 근태 점수를 합산하여 가장 점수가 우수한 교육생  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선발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‘상담필요’ 분류된 횟수가 일정 횟수를 넘은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 분위기를 흐린다고 판단하여 교육과정에서 제외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8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66" name="Google Shape;1066;p8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67" name="Google Shape;1067;p8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8" name="Google Shape;1068;p8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8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70" name="Google Shape;1070;p8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71" name="Google Shape;1071;p82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2" name="Google Shape;10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63" y="1025400"/>
            <a:ext cx="7284925" cy="510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8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78" name="Google Shape;1078;p8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79" name="Google Shape;1079;p8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0" name="Google Shape;1080;p8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1" name="Google Shape;1081;p8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82" name="Google Shape;1082;p8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3" name="Google Shape;1083;p83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4" name="Google Shape;108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150" y="1307075"/>
            <a:ext cx="8210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8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090" name="Google Shape;1090;p8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091" name="Google Shape;1091;p8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2" name="Google Shape;1092;p8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3" name="Google Shape;1093;p8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094" name="Google Shape;1094;p8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95" name="Google Shape;1095;p8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6" name="Google Shape;10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948" y="1273500"/>
            <a:ext cx="7035825" cy="46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oogle Shape;1101;p8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02" name="Google Shape;1102;p8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03" name="Google Shape;1103;p8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8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8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06" name="Google Shape;1106;p8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7" name="Google Shape;1107;p85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8" name="Google Shape;11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388" y="1109963"/>
            <a:ext cx="6378075" cy="47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8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14" name="Google Shape;1114;p8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15" name="Google Shape;1115;p8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6" name="Google Shape;1116;p8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7" name="Google Shape;1117;p8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8" name="Google Shape;1118;p8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9" name="Google Shape;1119;p86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0" name="Google Shape;11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38" y="1435313"/>
            <a:ext cx="8467725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8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26" name="Google Shape;1126;p8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27" name="Google Shape;1127;p8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8" name="Google Shape;1128;p8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9" name="Google Shape;1129;p8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30" name="Google Shape;1130;p8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31" name="Google Shape;1131;p87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2" name="Google Shape;11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688" y="1221350"/>
            <a:ext cx="8277225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8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38" name="Google Shape;1138;p8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39" name="Google Shape;1139;p8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0" name="Google Shape;1140;p8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p8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42" name="Google Shape;1142;p8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3" name="Google Shape;1143;p88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4" name="Google Shape;11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400" y="1202200"/>
            <a:ext cx="8315325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8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50" name="Google Shape;1150;p8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51" name="Google Shape;1151;p8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2" name="Google Shape;1152;p8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3" name="Google Shape;1153;p8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54" name="Google Shape;1154;p8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55" name="Google Shape;1155;p89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56" name="Google Shape;11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100" y="1273388"/>
            <a:ext cx="83629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1" name="Google Shape;1161;p9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62" name="Google Shape;1162;p9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63" name="Google Shape;1163;p9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4" name="Google Shape;1164;p9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5" name="Google Shape;1165;p9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66" name="Google Shape;1166;p9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 배점 및 시험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7" name="Google Shape;1167;p9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68" name="Google Shape;11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300" y="886725"/>
            <a:ext cx="5519176" cy="51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9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74" name="Google Shape;1174;p9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75" name="Google Shape;1175;p9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6" name="Google Shape;1176;p9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7" name="Google Shape;1177;p9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78" name="Google Shape;1178;p9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9" name="Google Shape;1179;p91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91"/>
          <p:cNvSpPr txBox="1"/>
          <p:nvPr/>
        </p:nvSpPr>
        <p:spPr>
          <a:xfrm>
            <a:off x="923550" y="2620525"/>
            <a:ext cx="10344900" cy="23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성적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91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0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08" name="Google Shape;308;p20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20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1" name="Google Shape;311;p20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교사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0"/>
          <p:cNvSpPr/>
          <p:nvPr/>
        </p:nvSpPr>
        <p:spPr>
          <a:xfrm>
            <a:off x="499433" y="955684"/>
            <a:ext cx="6096000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AutoNum type="arabicPeriod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 스케줄 조회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자신의 강의 스케줄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 예정 / 강의 중 / 강의 종료로 구분해서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 진행 상태는 날짜를 기준으로 확인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강의 스케줄 정보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등록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과목 선택 시 해당 과정에 등록된 교육생 정보 확인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이름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전화번호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등록일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수료 / 중도탈락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배점 입출력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강의를 마친 과목에 대한 성적 처리를 위해 배점 입출력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강의를 마친 과목의 목록 중에서 특정 과목을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해당 과목의 배점 정보를 필기 / 실기로 구분하여 등록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날짜, 시험 문제를 추가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0"/>
          <p:cNvSpPr/>
          <p:nvPr/>
        </p:nvSpPr>
        <p:spPr>
          <a:xfrm>
            <a:off x="6342552" y="607721"/>
            <a:ext cx="5266266" cy="12095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출결, 필기, 실기의 배점 비중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담당 교사가 과목별로 결정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출결은 최소 20점 이상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출결, 필기, 실기의 합은 100점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과목 목록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과정기간(시작날짜, 종료날짜)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과목기간(시작날짜, 종료날짜)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특정 과목 선택 시 데이터 입력 화면으로 연결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 배점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날짜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시험 문제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배점 등록이 안 된 과목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 정보가 출력 될 때 배점 부분은 NULL값으로 출력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9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187" name="Google Shape;1187;p9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188" name="Google Shape;1188;p9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9" name="Google Shape;1189;p9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0" name="Google Shape;1190;p9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91" name="Google Shape;1191;p9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/>
            </a:p>
          </p:txBody>
        </p:sp>
      </p:grpSp>
      <p:pic>
        <p:nvPicPr>
          <p:cNvPr id="1192" name="Google Shape;119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48" y="1390375"/>
            <a:ext cx="5984151" cy="24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2"/>
          <p:cNvSpPr txBox="1"/>
          <p:nvPr/>
        </p:nvSpPr>
        <p:spPr>
          <a:xfrm>
            <a:off x="1145375" y="769875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[시험 및 성적 관리]</a:t>
            </a:r>
            <a:endParaRPr/>
          </a:p>
        </p:txBody>
      </p:sp>
      <p:pic>
        <p:nvPicPr>
          <p:cNvPr id="1194" name="Google Shape;119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688" y="2680388"/>
            <a:ext cx="707707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92"/>
          <p:cNvSpPr txBox="1"/>
          <p:nvPr/>
        </p:nvSpPr>
        <p:spPr>
          <a:xfrm>
            <a:off x="7022050" y="2156850"/>
            <a:ext cx="37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[과정별 시험 및 성적 관리 선택]</a:t>
            </a:r>
            <a:endParaRPr sz="1800"/>
          </a:p>
        </p:txBody>
      </p:sp>
      <p:pic>
        <p:nvPicPr>
          <p:cNvPr id="1196" name="Google Shape;119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6338" y="433976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93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02" name="Google Shape;1202;p93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03" name="Google Shape;1203;p93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4" name="Google Shape;1204;p93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5" name="Google Shape;1205;p93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06" name="Google Shape;1206;p93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관리자 시험 및 성적 관리</a:t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07" name="Google Shape;12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21" y="1447737"/>
            <a:ext cx="5123325" cy="44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93"/>
          <p:cNvSpPr txBox="1"/>
          <p:nvPr/>
        </p:nvSpPr>
        <p:spPr>
          <a:xfrm>
            <a:off x="690475" y="80186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과목 성적, 시험문제 등록 여부]</a:t>
            </a:r>
            <a:endParaRPr/>
          </a:p>
        </p:txBody>
      </p:sp>
      <p:sp>
        <p:nvSpPr>
          <p:cNvPr id="1209" name="Google Shape;1209;p93"/>
          <p:cNvSpPr txBox="1"/>
          <p:nvPr/>
        </p:nvSpPr>
        <p:spPr>
          <a:xfrm>
            <a:off x="7113900" y="932625"/>
            <a:ext cx="684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선택시 교육생 정보]</a:t>
            </a:r>
            <a:endParaRPr sz="1800"/>
          </a:p>
        </p:txBody>
      </p:sp>
      <p:pic>
        <p:nvPicPr>
          <p:cNvPr id="1210" name="Google Shape;12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471" y="1375562"/>
            <a:ext cx="3268249" cy="48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538" y="3212413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94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17" name="Google Shape;1217;p9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18" name="Google Shape;1218;p9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9" name="Google Shape;1219;p9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0" name="Google Shape;1220;p9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21" name="Google Shape;1221;p9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</a:t>
              </a: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관리</a:t>
              </a:r>
              <a:endParaRPr b="1" i="1" sz="2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22" name="Google Shape;1222;p94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3" name="Google Shape;1223;p94"/>
          <p:cNvSpPr txBox="1"/>
          <p:nvPr/>
        </p:nvSpPr>
        <p:spPr>
          <a:xfrm>
            <a:off x="923550" y="2654150"/>
            <a:ext cx="103449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특별상담 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94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9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30" name="Google Shape;1230;p9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31" name="Google Shape;1231;p9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2" name="Google Shape;1232;p9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3" name="Google Shape;1233;p9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4" name="Google Shape;1234;p9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/>
            </a:p>
          </p:txBody>
        </p:sp>
      </p:grpSp>
      <p:pic>
        <p:nvPicPr>
          <p:cNvPr id="1235" name="Google Shape;12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0213" y="1455263"/>
            <a:ext cx="223837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95"/>
          <p:cNvSpPr txBox="1"/>
          <p:nvPr/>
        </p:nvSpPr>
        <p:spPr>
          <a:xfrm>
            <a:off x="2378000" y="4150875"/>
            <a:ext cx="70173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출결점수가 15점 미만인 학생들은 특별 상담 진행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arenR"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관리자가 담당 교사에 알림 -&gt;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Malgun Gothic"/>
              <a:buAutoNum type="arabicParenR"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담당교사가 상담 일지 작성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7" name="Google Shape;1237;p95"/>
          <p:cNvSpPr txBox="1"/>
          <p:nvPr/>
        </p:nvSpPr>
        <p:spPr>
          <a:xfrm>
            <a:off x="4529150" y="911975"/>
            <a:ext cx="2404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특별 상담 관리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9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43" name="Google Shape;1243;p9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44" name="Google Shape;1244;p9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5" name="Google Shape;1245;p9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6" name="Google Shape;1246;p9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47" name="Google Shape;1247;p9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48" name="Google Shape;1248;p96"/>
          <p:cNvSpPr txBox="1"/>
          <p:nvPr/>
        </p:nvSpPr>
        <p:spPr>
          <a:xfrm>
            <a:off x="3513925" y="9023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[1] 특별 상담 대상 조회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9" name="Google Shape;1249;p96"/>
          <p:cNvGrpSpPr/>
          <p:nvPr/>
        </p:nvGrpSpPr>
        <p:grpSpPr>
          <a:xfrm>
            <a:off x="838425" y="1723813"/>
            <a:ext cx="10191688" cy="4410075"/>
            <a:chOff x="838425" y="1723813"/>
            <a:chExt cx="10191688" cy="4410075"/>
          </a:xfrm>
        </p:grpSpPr>
        <p:grpSp>
          <p:nvGrpSpPr>
            <p:cNvPr id="1250" name="Google Shape;1250;p96"/>
            <p:cNvGrpSpPr/>
            <p:nvPr/>
          </p:nvGrpSpPr>
          <p:grpSpPr>
            <a:xfrm>
              <a:off x="838425" y="1723813"/>
              <a:ext cx="10191688" cy="4410075"/>
              <a:chOff x="783450" y="980538"/>
              <a:chExt cx="10191688" cy="4410075"/>
            </a:xfrm>
          </p:grpSpPr>
          <p:pic>
            <p:nvPicPr>
              <p:cNvPr id="1251" name="Google Shape;1251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21863" y="980538"/>
                <a:ext cx="7153275" cy="4410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52" name="Google Shape;1252;p96"/>
              <p:cNvGrpSpPr/>
              <p:nvPr/>
            </p:nvGrpSpPr>
            <p:grpSpPr>
              <a:xfrm>
                <a:off x="783450" y="1355075"/>
                <a:ext cx="3429000" cy="2800950"/>
                <a:chOff x="910850" y="3818000"/>
                <a:chExt cx="3429000" cy="2800950"/>
              </a:xfrm>
            </p:grpSpPr>
            <p:pic>
              <p:nvPicPr>
                <p:cNvPr id="1253" name="Google Shape;1253;p9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063238" y="4352000"/>
                  <a:ext cx="2400300" cy="22669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54" name="Google Shape;1254;p96"/>
                <p:cNvSpPr txBox="1"/>
                <p:nvPr/>
              </p:nvSpPr>
              <p:spPr>
                <a:xfrm>
                  <a:off x="910850" y="3818000"/>
                  <a:ext cx="3429000" cy="69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ko-KR" sz="2200"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학생번호 / 출결 점수</a:t>
                  </a:r>
                  <a:endParaRPr b="1" sz="2200"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55" name="Google Shape;1255;p96"/>
                <p:cNvSpPr/>
                <p:nvPr/>
              </p:nvSpPr>
              <p:spPr>
                <a:xfrm>
                  <a:off x="987300" y="4352000"/>
                  <a:ext cx="1157100" cy="1295100"/>
                </a:xfrm>
                <a:prstGeom prst="rect">
                  <a:avLst/>
                </a:prstGeom>
                <a:noFill/>
                <a:ln cap="flat" cmpd="sng" w="38100">
                  <a:solidFill>
                    <a:srgbClr val="5DCAE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256" name="Google Shape;1256;p96"/>
            <p:cNvCxnSpPr/>
            <p:nvPr/>
          </p:nvCxnSpPr>
          <p:spPr>
            <a:xfrm>
              <a:off x="2080775" y="3366300"/>
              <a:ext cx="1804800" cy="125400"/>
            </a:xfrm>
            <a:prstGeom prst="straightConnector1">
              <a:avLst/>
            </a:prstGeom>
            <a:noFill/>
            <a:ln cap="flat" cmpd="sng" w="38100">
              <a:solidFill>
                <a:srgbClr val="51B0C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57" name="Google Shape;1257;p96"/>
            <p:cNvSpPr/>
            <p:nvPr/>
          </p:nvSpPr>
          <p:spPr>
            <a:xfrm>
              <a:off x="3821875" y="1954200"/>
              <a:ext cx="520200" cy="41160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96"/>
          <p:cNvSpPr txBox="1"/>
          <p:nvPr/>
        </p:nvSpPr>
        <p:spPr>
          <a:xfrm>
            <a:off x="1698575" y="2378000"/>
            <a:ext cx="6114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9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64" name="Google Shape;1264;p9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65" name="Google Shape;1265;p9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6" name="Google Shape;1266;p9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7" name="Google Shape;1267;p9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68" name="Google Shape;1268;p9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69" name="Google Shape;1269;p97"/>
          <p:cNvGrpSpPr/>
          <p:nvPr/>
        </p:nvGrpSpPr>
        <p:grpSpPr>
          <a:xfrm>
            <a:off x="1033075" y="2177025"/>
            <a:ext cx="4543800" cy="3921875"/>
            <a:chOff x="3513925" y="1422550"/>
            <a:chExt cx="4543800" cy="3921875"/>
          </a:xfrm>
        </p:grpSpPr>
        <p:sp>
          <p:nvSpPr>
            <p:cNvPr id="1270" name="Google Shape;1270;p97"/>
            <p:cNvSpPr txBox="1"/>
            <p:nvPr/>
          </p:nvSpPr>
          <p:spPr>
            <a:xfrm>
              <a:off x="3513925" y="1422550"/>
              <a:ext cx="45438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[2] 담당선생님께 알림 보내기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71" name="Google Shape;127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4313" y="2086875"/>
              <a:ext cx="2676525" cy="325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97"/>
            <p:cNvSpPr/>
            <p:nvPr/>
          </p:nvSpPr>
          <p:spPr>
            <a:xfrm>
              <a:off x="4212538" y="2399250"/>
              <a:ext cx="2960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97"/>
          <p:cNvGrpSpPr/>
          <p:nvPr/>
        </p:nvGrpSpPr>
        <p:grpSpPr>
          <a:xfrm>
            <a:off x="6378163" y="2100825"/>
            <a:ext cx="4543800" cy="3767350"/>
            <a:chOff x="5571338" y="1589325"/>
            <a:chExt cx="4543800" cy="3767350"/>
          </a:xfrm>
        </p:grpSpPr>
        <p:sp>
          <p:nvSpPr>
            <p:cNvPr id="1274" name="Google Shape;1274;p97"/>
            <p:cNvSpPr txBox="1"/>
            <p:nvPr/>
          </p:nvSpPr>
          <p:spPr>
            <a:xfrm>
              <a:off x="5571338" y="1589325"/>
              <a:ext cx="45438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latin typeface="Malgun Gothic"/>
                  <a:ea typeface="Malgun Gothic"/>
                  <a:cs typeface="Malgun Gothic"/>
                  <a:sym typeface="Malgun Gothic"/>
                </a:rPr>
                <a:t>[3] 교사의 특별 상담 관리</a:t>
              </a:r>
              <a:endParaRPr b="1" sz="24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75" name="Google Shape;1275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0314" y="2303825"/>
              <a:ext cx="2533425" cy="305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6" name="Google Shape;1276;p97"/>
            <p:cNvSpPr/>
            <p:nvPr/>
          </p:nvSpPr>
          <p:spPr>
            <a:xfrm>
              <a:off x="6286963" y="3207950"/>
              <a:ext cx="2960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97"/>
          <p:cNvSpPr txBox="1"/>
          <p:nvPr/>
        </p:nvSpPr>
        <p:spPr>
          <a:xfrm>
            <a:off x="2291125" y="1410825"/>
            <a:ext cx="2027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&lt;관리자&gt;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97"/>
          <p:cNvSpPr txBox="1"/>
          <p:nvPr/>
        </p:nvSpPr>
        <p:spPr>
          <a:xfrm>
            <a:off x="7488125" y="1410825"/>
            <a:ext cx="2027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&lt;교사&gt;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79" name="Google Shape;1279;p97"/>
          <p:cNvCxnSpPr/>
          <p:nvPr/>
        </p:nvCxnSpPr>
        <p:spPr>
          <a:xfrm>
            <a:off x="4880825" y="1935925"/>
            <a:ext cx="1807200" cy="0"/>
          </a:xfrm>
          <a:prstGeom prst="straightConnector1">
            <a:avLst/>
          </a:prstGeom>
          <a:noFill/>
          <a:ln cap="flat" cmpd="sng" w="38100">
            <a:solidFill>
              <a:srgbClr val="51B0C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p97"/>
          <p:cNvSpPr/>
          <p:nvPr/>
        </p:nvSpPr>
        <p:spPr>
          <a:xfrm>
            <a:off x="5314275" y="708725"/>
            <a:ext cx="1178400" cy="1062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알림</a:t>
            </a:r>
            <a:endParaRPr b="1"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9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86" name="Google Shape;1286;p9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87" name="Google Shape;1287;p9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8" name="Google Shape;1288;p9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9" name="Google Shape;1289;p9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90" name="Google Shape;1290;p9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i="1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91" name="Google Shape;12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38" y="1748900"/>
            <a:ext cx="71151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98"/>
          <p:cNvSpPr txBox="1"/>
          <p:nvPr/>
        </p:nvSpPr>
        <p:spPr>
          <a:xfrm>
            <a:off x="3513925" y="9023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[3] 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교사의 특별 상담 관리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9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298" name="Google Shape;1298;p9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299" name="Google Shape;1299;p9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0" name="Google Shape;1300;p9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1" name="Google Shape;1301;p9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02" name="Google Shape;1302;p9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특별상담 관리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03" name="Google Shape;1303;p99"/>
          <p:cNvSpPr txBox="1"/>
          <p:nvPr/>
        </p:nvSpPr>
        <p:spPr>
          <a:xfrm>
            <a:off x="3715625" y="626250"/>
            <a:ext cx="4543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[4] 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교사의 상담 일지 작성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4" name="Google Shape;13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5" y="1093338"/>
            <a:ext cx="42291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900" y="1814513"/>
            <a:ext cx="7229475" cy="3228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99"/>
          <p:cNvGrpSpPr/>
          <p:nvPr/>
        </p:nvGrpSpPr>
        <p:grpSpPr>
          <a:xfrm>
            <a:off x="4443420" y="4614413"/>
            <a:ext cx="7706100" cy="1956888"/>
            <a:chOff x="5680895" y="2311013"/>
            <a:chExt cx="7706100" cy="1956888"/>
          </a:xfrm>
        </p:grpSpPr>
        <p:pic>
          <p:nvPicPr>
            <p:cNvPr id="1307" name="Google Shape;1307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90413" y="2311013"/>
              <a:ext cx="7534275" cy="1876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8" name="Google Shape;1308;p99"/>
            <p:cNvSpPr/>
            <p:nvPr/>
          </p:nvSpPr>
          <p:spPr>
            <a:xfrm>
              <a:off x="5680895" y="3865000"/>
              <a:ext cx="7706100" cy="402900"/>
            </a:xfrm>
            <a:prstGeom prst="rect">
              <a:avLst/>
            </a:prstGeom>
            <a:noFill/>
            <a:ln cap="flat" cmpd="sng" w="38100">
              <a:solidFill>
                <a:srgbClr val="5DCA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10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14" name="Google Shape;1314;p10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15" name="Google Shape;1315;p10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6" name="Google Shape;1316;p10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7" name="Google Shape;1317;p10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18" name="Google Shape;1318;p10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출결관리</a:t>
              </a:r>
              <a:endParaRPr/>
            </a:p>
          </p:txBody>
        </p:sp>
      </p:grpSp>
      <p:sp>
        <p:nvSpPr>
          <p:cNvPr id="1319" name="Google Shape;1319;p100"/>
          <p:cNvSpPr txBox="1"/>
          <p:nvPr/>
        </p:nvSpPr>
        <p:spPr>
          <a:xfrm>
            <a:off x="3494075" y="2772750"/>
            <a:ext cx="4158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100"/>
          <p:cNvSpPr txBox="1"/>
          <p:nvPr/>
        </p:nvSpPr>
        <p:spPr>
          <a:xfrm>
            <a:off x="864975" y="2360288"/>
            <a:ext cx="10344900" cy="2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출결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100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10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27" name="Google Shape;1327;p10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28" name="Google Shape;1328;p10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9" name="Google Shape;1329;p10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0" name="Google Shape;1330;p10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31" name="Google Shape;1331;p10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출결관리</a:t>
              </a:r>
              <a:endParaRPr/>
            </a:p>
          </p:txBody>
        </p:sp>
      </p:grpSp>
      <p:grpSp>
        <p:nvGrpSpPr>
          <p:cNvPr id="1332" name="Google Shape;1332;p101"/>
          <p:cNvGrpSpPr/>
          <p:nvPr/>
        </p:nvGrpSpPr>
        <p:grpSpPr>
          <a:xfrm>
            <a:off x="292175" y="1794975"/>
            <a:ext cx="10952300" cy="4218225"/>
            <a:chOff x="1185125" y="1174750"/>
            <a:chExt cx="10952300" cy="4218225"/>
          </a:xfrm>
        </p:grpSpPr>
        <p:pic>
          <p:nvPicPr>
            <p:cNvPr id="1333" name="Google Shape;1333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5125" y="2461850"/>
              <a:ext cx="2201400" cy="293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7125" y="1954438"/>
              <a:ext cx="2324100" cy="3438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101"/>
            <p:cNvPicPr preferRelativeResize="0"/>
            <p:nvPr/>
          </p:nvPicPr>
          <p:blipFill rotWithShape="1">
            <a:blip r:embed="rId5">
              <a:alphaModFix/>
            </a:blip>
            <a:srcRect b="0" l="0" r="0" t="6252"/>
            <a:stretch/>
          </p:blipFill>
          <p:spPr>
            <a:xfrm>
              <a:off x="10083400" y="2338774"/>
              <a:ext cx="1990725" cy="266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6" name="Google Shape;1336;p101"/>
            <p:cNvSpPr txBox="1"/>
            <p:nvPr/>
          </p:nvSpPr>
          <p:spPr>
            <a:xfrm>
              <a:off x="3029025" y="1174750"/>
              <a:ext cx="19110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출입기록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년월일시분초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7" name="Google Shape;1337;p101"/>
            <p:cNvSpPr txBox="1"/>
            <p:nvPr/>
          </p:nvSpPr>
          <p:spPr>
            <a:xfrm>
              <a:off x="4940025" y="1264450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학생번호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38" name="Google Shape;1338;p101"/>
            <p:cNvCxnSpPr/>
            <p:nvPr/>
          </p:nvCxnSpPr>
          <p:spPr>
            <a:xfrm>
              <a:off x="5801625" y="3279363"/>
              <a:ext cx="904200" cy="9000"/>
            </a:xfrm>
            <a:prstGeom prst="straightConnector1">
              <a:avLst/>
            </a:prstGeom>
            <a:noFill/>
            <a:ln cap="flat" cmpd="sng" w="38100">
              <a:solidFill>
                <a:srgbClr val="51B0C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9" name="Google Shape;1339;p101"/>
            <p:cNvSpPr txBox="1"/>
            <p:nvPr/>
          </p:nvSpPr>
          <p:spPr>
            <a:xfrm>
              <a:off x="10707625" y="1433175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과목별 출결성적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0" name="Google Shape;1340;p101"/>
            <p:cNvSpPr txBox="1"/>
            <p:nvPr/>
          </p:nvSpPr>
          <p:spPr>
            <a:xfrm>
              <a:off x="9430225" y="1641675"/>
              <a:ext cx="1429800" cy="6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200">
                  <a:latin typeface="Malgun Gothic"/>
                  <a:ea typeface="Malgun Gothic"/>
                  <a:cs typeface="Malgun Gothic"/>
                  <a:sym typeface="Malgun Gothic"/>
                </a:rPr>
                <a:t>학생번호</a:t>
              </a:r>
              <a:endParaRPr b="1" sz="22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41" name="Google Shape;1341;p101"/>
          <p:cNvSpPr txBox="1"/>
          <p:nvPr/>
        </p:nvSpPr>
        <p:spPr>
          <a:xfrm>
            <a:off x="4908675" y="298125"/>
            <a:ext cx="1566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출결</a:t>
            </a: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 관리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42" name="Google Shape;1342;p101"/>
          <p:cNvGraphicFramePr/>
          <p:nvPr/>
        </p:nvGraphicFramePr>
        <p:xfrm>
          <a:off x="5814700" y="154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{7922A7AD-8544-4BF4-A799-CC5E10A224F7}</a:tableStyleId>
              </a:tblPr>
              <a:tblGrid>
                <a:gridCol w="1268625"/>
                <a:gridCol w="13747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1회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2회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외출 3회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2.4점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4점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4시간 지각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2.2점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4시간 조퇴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결석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6.6점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343" name="Google Shape;1343;p101"/>
          <p:cNvSpPr txBox="1"/>
          <p:nvPr/>
        </p:nvSpPr>
        <p:spPr>
          <a:xfrm>
            <a:off x="5730900" y="765213"/>
            <a:ext cx="2811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Malgun Gothic"/>
                <a:ea typeface="Malgun Gothic"/>
                <a:cs typeface="Malgun Gothic"/>
                <a:sym typeface="Malgun Gothic"/>
              </a:rPr>
              <a:t>Double Dragon 벌점표</a:t>
            </a:r>
            <a:endParaRPr b="1" sz="2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4" name="Google Shape;1344;p101"/>
          <p:cNvCxnSpPr/>
          <p:nvPr/>
        </p:nvCxnSpPr>
        <p:spPr>
          <a:xfrm>
            <a:off x="8458100" y="3899588"/>
            <a:ext cx="904200" cy="9000"/>
          </a:xfrm>
          <a:prstGeom prst="straightConnector1">
            <a:avLst/>
          </a:prstGeom>
          <a:noFill/>
          <a:ln cap="flat" cmpd="sng" w="38100">
            <a:solidFill>
              <a:srgbClr val="51B0C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0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21"/>
          <p:cNvGrpSpPr/>
          <p:nvPr/>
        </p:nvGrpSpPr>
        <p:grpSpPr>
          <a:xfrm>
            <a:off x="492369" y="740228"/>
            <a:ext cx="11090030" cy="6117771"/>
            <a:chOff x="757691" y="740229"/>
            <a:chExt cx="9324893" cy="5688238"/>
          </a:xfrm>
        </p:grpSpPr>
        <p:sp>
          <p:nvSpPr>
            <p:cNvPr id="319" name="Google Shape;319;p21"/>
            <p:cNvSpPr/>
            <p:nvPr/>
          </p:nvSpPr>
          <p:spPr>
            <a:xfrm rot="10800000">
              <a:off x="839932" y="5989840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 flipH="1" rot="10800000">
              <a:off x="757691" y="6007552"/>
              <a:ext cx="9242652" cy="420915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2" name="Google Shape;322;p21"/>
          <p:cNvSpPr/>
          <p:nvPr/>
        </p:nvSpPr>
        <p:spPr>
          <a:xfrm>
            <a:off x="744445" y="787380"/>
            <a:ext cx="4399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 1 </a:t>
            </a:r>
            <a:r>
              <a:rPr b="1" lang="ko-KR" sz="1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분석 - 교사</a:t>
            </a:r>
            <a:endParaRPr b="1" sz="14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499433" y="955684"/>
            <a:ext cx="6096000" cy="7940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성적 입출력 기능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강의를 마친 과목에 대한 성적 처리를 위해 성적 입출력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524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강의를 마친 과목의 목록 중에서 특정 과목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정보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특정 교육생 정보 선택 시 해당 교육생의 시험 점수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출결, 필기, 실기 점수 구분하여 입력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과목 목록 출력 시 확인해야 할 정보들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과목번호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과정기간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강의실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과목기간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교재명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출결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필기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실기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배점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특정 과목 선택 시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정보(이름, 전화번호, 수료/중도탈락) 출력 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성적 출력(출결, 필기, 실기 점수로 구분)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6342552" y="607721"/>
            <a:ext cx="5266266" cy="11264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성적 등록 여부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교육생 전체에 대해서 성적을 등록했는지의 여부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과정을 중도 탈락해서 성적 처리가 제외된 교육생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중도 탈락 여부 확인 위해 교육생 명단에는 출력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중도탈락 이후 날짜의 성적은 입력하지 않음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출결 관리 및 출결 조회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교사가 강의한 과정에 한해 선택하는 경우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모든 교육생의 출결을 조회할 수 있어야 함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출결 현황을 기간별로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년, 월, 일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특정 출결 현황 조회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특정 과정, 특정 인원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모든 출결 조회는 근태 상황을 구분</a:t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  정상, 지각, 조퇴, 외출, 병가, 기타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9" name="Google Shape;1349;p102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50" name="Google Shape;1350;p102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51" name="Google Shape;1351;p102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2" name="Google Shape;1352;p102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3" name="Google Shape;1353;p102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54" name="Google Shape;1354;p102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강의스케줄관리</a:t>
              </a: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</p:txBody>
        </p:sp>
      </p:grpSp>
      <p:pic>
        <p:nvPicPr>
          <p:cNvPr id="1355" name="Google Shape;135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775" y="838650"/>
            <a:ext cx="4505325" cy="55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747" y="3052560"/>
            <a:ext cx="6620925" cy="3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02"/>
          <p:cNvSpPr/>
          <p:nvPr/>
        </p:nvSpPr>
        <p:spPr>
          <a:xfrm rot="5400000">
            <a:off x="5766675" y="1815325"/>
            <a:ext cx="541500" cy="1719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02"/>
          <p:cNvSpPr txBox="1"/>
          <p:nvPr/>
        </p:nvSpPr>
        <p:spPr>
          <a:xfrm>
            <a:off x="6319238" y="1252675"/>
            <a:ext cx="4373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Malgun Gothic"/>
                <a:ea typeface="Malgun Gothic"/>
                <a:cs typeface="Malgun Gothic"/>
                <a:sym typeface="Malgun Gothic"/>
              </a:rPr>
              <a:t>[ 강의 예정스케줄 조회 ]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103"/>
          <p:cNvGrpSpPr/>
          <p:nvPr/>
        </p:nvGrpSpPr>
        <p:grpSpPr>
          <a:xfrm>
            <a:off x="492374" y="740219"/>
            <a:ext cx="11090096" cy="6117700"/>
            <a:chOff x="757691" y="740229"/>
            <a:chExt cx="9324893" cy="5688238"/>
          </a:xfrm>
        </p:grpSpPr>
        <p:sp>
          <p:nvSpPr>
            <p:cNvPr id="1364" name="Google Shape;1364;p103"/>
            <p:cNvSpPr/>
            <p:nvPr/>
          </p:nvSpPr>
          <p:spPr>
            <a:xfrm rot="10800000">
              <a:off x="839884" y="5989855"/>
              <a:ext cx="9242700" cy="420900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5" name="Google Shape;1365;p103"/>
            <p:cNvSpPr/>
            <p:nvPr/>
          </p:nvSpPr>
          <p:spPr>
            <a:xfrm flipH="1" rot="10800000">
              <a:off x="757691" y="6007567"/>
              <a:ext cx="9242700" cy="420900"/>
            </a:xfrm>
            <a:prstGeom prst="rtTriangle">
              <a:avLst/>
            </a:prstGeom>
            <a:solidFill>
              <a:schemeClr val="dk1">
                <a:alpha val="5098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6" name="Google Shape;1366;p103"/>
            <p:cNvSpPr/>
            <p:nvPr/>
          </p:nvSpPr>
          <p:spPr>
            <a:xfrm>
              <a:off x="856343" y="740229"/>
              <a:ext cx="9144000" cy="5370300"/>
            </a:xfrm>
            <a:prstGeom prst="roundRect">
              <a:avLst>
                <a:gd fmla="val 2072" name="adj"/>
              </a:avLst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67" name="Google Shape;1367;p103"/>
          <p:cNvSpPr txBox="1"/>
          <p:nvPr/>
        </p:nvSpPr>
        <p:spPr>
          <a:xfrm>
            <a:off x="1336875" y="2276375"/>
            <a:ext cx="940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성적 관리</a:t>
            </a:r>
            <a:endParaRPr b="1" sz="9600"/>
          </a:p>
        </p:txBody>
      </p:sp>
      <p:sp>
        <p:nvSpPr>
          <p:cNvPr id="1368" name="Google Shape;1368;p103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104"/>
          <p:cNvGrpSpPr/>
          <p:nvPr/>
        </p:nvGrpSpPr>
        <p:grpSpPr>
          <a:xfrm>
            <a:off x="492374" y="35200"/>
            <a:ext cx="11090096" cy="6787581"/>
            <a:chOff x="492374" y="70338"/>
            <a:chExt cx="11090096" cy="6787581"/>
          </a:xfrm>
        </p:grpSpPr>
        <p:grpSp>
          <p:nvGrpSpPr>
            <p:cNvPr id="1374" name="Google Shape;1374;p104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75" name="Google Shape;1375;p104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6" name="Google Shape;1376;p104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7" name="Google Shape;1377;p104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78" name="Google Shape;1378;p104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성적</a:t>
              </a:r>
              <a:endParaRPr/>
            </a:p>
          </p:txBody>
        </p:sp>
      </p:grpSp>
      <p:pic>
        <p:nvPicPr>
          <p:cNvPr id="1379" name="Google Shape;137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50" y="1371972"/>
            <a:ext cx="5132226" cy="19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4"/>
          <p:cNvSpPr txBox="1"/>
          <p:nvPr/>
        </p:nvSpPr>
        <p:spPr>
          <a:xfrm>
            <a:off x="1138525" y="83076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[</a:t>
            </a: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 성적]</a:t>
            </a:r>
            <a:endParaRPr/>
          </a:p>
        </p:txBody>
      </p:sp>
      <p:pic>
        <p:nvPicPr>
          <p:cNvPr id="1381" name="Google Shape;138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775" y="1782322"/>
            <a:ext cx="5542400" cy="45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04"/>
          <p:cNvSpPr txBox="1"/>
          <p:nvPr/>
        </p:nvSpPr>
        <p:spPr>
          <a:xfrm>
            <a:off x="6214225" y="1221388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[성적 입력, 성적 수정 선택시]</a:t>
            </a:r>
            <a:endParaRPr/>
          </a:p>
        </p:txBody>
      </p:sp>
      <p:pic>
        <p:nvPicPr>
          <p:cNvPr id="1383" name="Google Shape;1383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7662" y="4049788"/>
            <a:ext cx="984475" cy="5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105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389" name="Google Shape;1389;p105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390" name="Google Shape;1390;p105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1" name="Google Shape;1391;p105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2" name="Google Shape;1392;p105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393" name="Google Shape;1393;p105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성적</a:t>
              </a:r>
              <a:endParaRPr/>
            </a:p>
          </p:txBody>
        </p:sp>
      </p:grpSp>
      <p:pic>
        <p:nvPicPr>
          <p:cNvPr id="1394" name="Google Shape;139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650" y="1346638"/>
            <a:ext cx="49911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575" y="1346648"/>
            <a:ext cx="4784350" cy="17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05"/>
          <p:cNvSpPr txBox="1"/>
          <p:nvPr/>
        </p:nvSpPr>
        <p:spPr>
          <a:xfrm>
            <a:off x="1015800" y="657538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선택, 성적 입력 ]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05"/>
          <p:cNvSpPr txBox="1"/>
          <p:nvPr/>
        </p:nvSpPr>
        <p:spPr>
          <a:xfrm>
            <a:off x="881650" y="3733613"/>
            <a:ext cx="675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[과목 선택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성적 수정]</a:t>
            </a:r>
            <a:endParaRPr b="1"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8" name="Google Shape;1398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2000" y="4102088"/>
            <a:ext cx="4552800" cy="21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375" y="3924651"/>
            <a:ext cx="3169551" cy="25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2043" y="4787832"/>
            <a:ext cx="444825" cy="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6920" y="2203104"/>
            <a:ext cx="644650" cy="3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1406;p106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07" name="Google Shape;1407;p106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08" name="Google Shape;1408;p106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9" name="Google Shape;1409;p106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0" name="Google Shape;1410;p106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11" name="Google Shape;1411;p106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데이터베이스 설계 </a:t>
              </a:r>
              <a:r>
                <a:rPr b="1" i="1" lang="ko-KR" sz="2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PRESENTATION</a:t>
              </a:r>
              <a:endParaRPr/>
            </a:p>
          </p:txBody>
        </p:sp>
      </p:grpSp>
      <p:sp>
        <p:nvSpPr>
          <p:cNvPr id="1412" name="Google Shape;1412;p106"/>
          <p:cNvSpPr txBox="1"/>
          <p:nvPr/>
        </p:nvSpPr>
        <p:spPr>
          <a:xfrm>
            <a:off x="1187950" y="2096725"/>
            <a:ext cx="9726600" cy="3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교사 추천서 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06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교사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07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19" name="Google Shape;1419;p107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20" name="Google Shape;1420;p107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1" name="Google Shape;1421;p107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2" name="Google Shape;1422;p107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23" name="Google Shape;1423;p107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/>
            </a:p>
          </p:txBody>
        </p:sp>
      </p:grpSp>
      <p:cxnSp>
        <p:nvCxnSpPr>
          <p:cNvPr id="1424" name="Google Shape;1424;p107"/>
          <p:cNvCxnSpPr/>
          <p:nvPr/>
        </p:nvCxnSpPr>
        <p:spPr>
          <a:xfrm flipH="1" rot="10800000">
            <a:off x="1286775" y="4173500"/>
            <a:ext cx="828000" cy="11100"/>
          </a:xfrm>
          <a:prstGeom prst="straightConnector1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5" name="Google Shape;142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50" y="7852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750" y="3244550"/>
            <a:ext cx="7192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450" y="1202699"/>
            <a:ext cx="4997950" cy="4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600" y="1226500"/>
            <a:ext cx="4657725" cy="450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07"/>
          <p:cNvSpPr txBox="1"/>
          <p:nvPr/>
        </p:nvSpPr>
        <p:spPr>
          <a:xfrm>
            <a:off x="1199150" y="5926425"/>
            <a:ext cx="4538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선택 학생 추천서 확인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108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35" name="Google Shape;1435;p108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36" name="Google Shape;1436;p108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7" name="Google Shape;1437;p108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8" name="Google Shape;1438;p108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39" name="Google Shape;1439;p108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40" name="Google Shape;144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63" y="7964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500" y="1377500"/>
            <a:ext cx="45360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600" y="1409700"/>
            <a:ext cx="59167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08"/>
          <p:cNvSpPr txBox="1"/>
          <p:nvPr/>
        </p:nvSpPr>
        <p:spPr>
          <a:xfrm>
            <a:off x="6006475" y="5713500"/>
            <a:ext cx="4023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미 작성 된 추천사유 입력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109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49" name="Google Shape;1449;p109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50" name="Google Shape;1450;p109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1" name="Google Shape;1451;p109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2" name="Google Shape;1452;p109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53" name="Google Shape;1453;p109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교사 추천서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54" name="Google Shape;145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63" y="796463"/>
            <a:ext cx="101250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475" y="1185313"/>
            <a:ext cx="10077450" cy="5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09"/>
          <p:cNvSpPr txBox="1"/>
          <p:nvPr/>
        </p:nvSpPr>
        <p:spPr>
          <a:xfrm>
            <a:off x="6320250" y="5444575"/>
            <a:ext cx="44823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추천서 작성 시 사유여부 변경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110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62" name="Google Shape;1462;p110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63" name="Google Shape;1463;p110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4" name="Google Shape;1464;p110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5" name="Google Shape;1465;p110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66" name="Google Shape;1466;p110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-KR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/>
            </a:p>
          </p:txBody>
        </p:sp>
      </p:grpSp>
      <p:sp>
        <p:nvSpPr>
          <p:cNvPr id="1467" name="Google Shape;1467;p110"/>
          <p:cNvSpPr txBox="1"/>
          <p:nvPr/>
        </p:nvSpPr>
        <p:spPr>
          <a:xfrm>
            <a:off x="1687200" y="2119125"/>
            <a:ext cx="88176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교육생 정보</a:t>
            </a:r>
            <a:r>
              <a:rPr b="1" lang="ko-KR" sz="96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9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p110"/>
          <p:cNvSpPr txBox="1"/>
          <p:nvPr/>
        </p:nvSpPr>
        <p:spPr>
          <a:xfrm>
            <a:off x="8359650" y="1213825"/>
            <a:ext cx="23196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교육생</a:t>
            </a:r>
            <a:r>
              <a:rPr b="1" lang="ko-KR" sz="3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 sz="3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7AC8D5"/>
            </a:gs>
            <a:gs pos="100000">
              <a:srgbClr val="29A2B7"/>
            </a:gs>
          </a:gsLst>
          <a:lin ang="2700006" scaled="0"/>
        </a:gra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11"/>
          <p:cNvGrpSpPr/>
          <p:nvPr/>
        </p:nvGrpSpPr>
        <p:grpSpPr>
          <a:xfrm>
            <a:off x="492374" y="70338"/>
            <a:ext cx="11090096" cy="6787581"/>
            <a:chOff x="492374" y="70338"/>
            <a:chExt cx="11090096" cy="6787581"/>
          </a:xfrm>
        </p:grpSpPr>
        <p:grpSp>
          <p:nvGrpSpPr>
            <p:cNvPr id="1474" name="Google Shape;1474;p111"/>
            <p:cNvGrpSpPr/>
            <p:nvPr/>
          </p:nvGrpSpPr>
          <p:grpSpPr>
            <a:xfrm>
              <a:off x="492374" y="740219"/>
              <a:ext cx="11090096" cy="6117700"/>
              <a:chOff x="757691" y="740229"/>
              <a:chExt cx="9324893" cy="5688238"/>
            </a:xfrm>
          </p:grpSpPr>
          <p:sp>
            <p:nvSpPr>
              <p:cNvPr id="1475" name="Google Shape;1475;p111"/>
              <p:cNvSpPr/>
              <p:nvPr/>
            </p:nvSpPr>
            <p:spPr>
              <a:xfrm rot="10800000">
                <a:off x="839884" y="5989855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6" name="Google Shape;1476;p111"/>
              <p:cNvSpPr/>
              <p:nvPr/>
            </p:nvSpPr>
            <p:spPr>
              <a:xfrm flipH="1" rot="10800000">
                <a:off x="757691" y="6007567"/>
                <a:ext cx="9242700" cy="420900"/>
              </a:xfrm>
              <a:prstGeom prst="rtTriangle">
                <a:avLst/>
              </a:prstGeom>
              <a:solidFill>
                <a:schemeClr val="dk1">
                  <a:alpha val="5098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7" name="Google Shape;1477;p111"/>
              <p:cNvSpPr/>
              <p:nvPr/>
            </p:nvSpPr>
            <p:spPr>
              <a:xfrm>
                <a:off x="856343" y="740229"/>
                <a:ext cx="9144000" cy="5370300"/>
              </a:xfrm>
              <a:prstGeom prst="roundRect">
                <a:avLst>
                  <a:gd fmla="val 2072" name="adj"/>
                </a:avLst>
              </a:pr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8" name="Google Shape;1478;p111"/>
            <p:cNvSpPr/>
            <p:nvPr/>
          </p:nvSpPr>
          <p:spPr>
            <a:xfrm>
              <a:off x="609695" y="70338"/>
              <a:ext cx="6877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i="1" lang="ko-KR" sz="20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교육생 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79" name="Google Shape;147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25" y="818863"/>
            <a:ext cx="101346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25" y="1178875"/>
            <a:ext cx="4648200" cy="4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250" y="1178875"/>
            <a:ext cx="4648200" cy="44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11"/>
          <p:cNvSpPr txBox="1"/>
          <p:nvPr/>
        </p:nvSpPr>
        <p:spPr>
          <a:xfrm>
            <a:off x="1568950" y="5894700"/>
            <a:ext cx="6309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latin typeface="Malgun Gothic"/>
                <a:ea typeface="Malgun Gothic"/>
                <a:cs typeface="Malgun Gothic"/>
                <a:sym typeface="Malgun Gothic"/>
              </a:rPr>
              <a:t>교육생 본인 확인 후 과목별 성적 조회</a:t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